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4"/>
  </p:sldMasterIdLst>
  <p:notesMasterIdLst>
    <p:notesMasterId r:id="rId16"/>
  </p:notesMasterIdLst>
  <p:sldIdLst>
    <p:sldId id="442" r:id="rId5"/>
    <p:sldId id="384" r:id="rId6"/>
    <p:sldId id="450" r:id="rId7"/>
    <p:sldId id="443" r:id="rId8"/>
    <p:sldId id="444" r:id="rId9"/>
    <p:sldId id="445" r:id="rId10"/>
    <p:sldId id="446" r:id="rId11"/>
    <p:sldId id="447" r:id="rId12"/>
    <p:sldId id="448" r:id="rId13"/>
    <p:sldId id="449" r:id="rId14"/>
    <p:sldId id="279" r:id="rId15"/>
  </p:sldIdLst>
  <p:sldSz cx="12192000" cy="6858000"/>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F7E3897A-5472-5CA6-3620-9688B6FF891C}" name="Elbert Vink" initials="" userId="S::Elbert.Vink@han.nl::271f2550-35be-4a76-a1a1-a7d58a0a35c3" providerId="AD"/>
  <p188:author id="{870DEDB4-DDF5-8A44-9732-671BC8787F09}" name="Ruben Wiltink" initials="RW" userId="S::ruben.wiltink@han.nl::67d25fd5-f721-4b1c-b62d-b84f11b6555b"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50856"/>
    <a:srgbClr val="F26963"/>
    <a:srgbClr val="E5005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11"/>
    <p:restoredTop sz="94658"/>
  </p:normalViewPr>
  <p:slideViewPr>
    <p:cSldViewPr snapToGrid="0">
      <p:cViewPr varScale="1">
        <p:scale>
          <a:sx n="120" d="100"/>
          <a:sy n="120" d="100"/>
        </p:scale>
        <p:origin x="800" y="184"/>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21" Type="http://schemas.microsoft.com/office/2018/10/relationships/authors" Target="author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koptekst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nl-NL"/>
          </a:p>
        </p:txBody>
      </p:sp>
      <p:sp>
        <p:nvSpPr>
          <p:cNvPr id="3" name="Tijdelijke aanduiding voo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7E7D6AF2-B4F1-4799-A31C-8E41E50AC211}" type="datetimeFigureOut">
              <a:rPr lang="nl-NL" smtClean="0"/>
              <a:t>17-02-2025</a:t>
            </a:fld>
            <a:endParaRPr lang="nl-NL"/>
          </a:p>
        </p:txBody>
      </p:sp>
      <p:sp>
        <p:nvSpPr>
          <p:cNvPr id="4" name="Tijdelijke aanduiding voor dia-afbeelding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nl-NL"/>
          </a:p>
        </p:txBody>
      </p:sp>
      <p:sp>
        <p:nvSpPr>
          <p:cNvPr id="5" name="Tijdelijke aanduiding voor notitie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p>
        </p:txBody>
      </p:sp>
      <p:sp>
        <p:nvSpPr>
          <p:cNvPr id="6" name="Tijdelijke aanduiding voor voetteks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nl-NL"/>
          </a:p>
        </p:txBody>
      </p:sp>
      <p:sp>
        <p:nvSpPr>
          <p:cNvPr id="7" name="Tijdelijke aanduiding voor dia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13668D1-BDE0-4CF0-A060-0A845F6811C2}" type="slidenum">
              <a:rPr lang="nl-NL" smtClean="0"/>
              <a:t>‹nr.›</a:t>
            </a:fld>
            <a:endParaRPr lang="nl-NL"/>
          </a:p>
        </p:txBody>
      </p:sp>
    </p:spTree>
    <p:extLst>
      <p:ext uri="{BB962C8B-B14F-4D97-AF65-F5344CB8AC3E}">
        <p14:creationId xmlns:p14="http://schemas.microsoft.com/office/powerpoint/2010/main" val="250588611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jdelijke aanduiding voor dia-afbeelding 1"/>
          <p:cNvSpPr>
            <a:spLocks noGrp="1" noRot="1" noChangeAspect="1"/>
          </p:cNvSpPr>
          <p:nvPr>
            <p:ph type="sldImg"/>
          </p:nvPr>
        </p:nvSpPr>
        <p:spPr/>
      </p:sp>
      <p:sp>
        <p:nvSpPr>
          <p:cNvPr id="3" name="Tijdelijke aanduiding voor notities 2"/>
          <p:cNvSpPr>
            <a:spLocks noGrp="1"/>
          </p:cNvSpPr>
          <p:nvPr>
            <p:ph type="body" idx="1"/>
          </p:nvPr>
        </p:nvSpPr>
        <p:spPr/>
        <p:txBody>
          <a:bodyPr/>
          <a:lstStyle/>
          <a:p>
            <a:r>
              <a:rPr lang="nl-NL"/>
              <a:t>V2 Elbert Vink &amp; Ruben </a:t>
            </a:r>
            <a:r>
              <a:rPr lang="nl-NL" err="1"/>
              <a:t>Wiltink</a:t>
            </a:r>
            <a:endParaRPr lang="nl-NL"/>
          </a:p>
          <a:p>
            <a:r>
              <a:rPr lang="nl-NL"/>
              <a:t>V.0.2. Pim Janssen &amp; Ruben </a:t>
            </a:r>
            <a:r>
              <a:rPr lang="nl-NL" err="1"/>
              <a:t>Wiltink</a:t>
            </a:r>
            <a:endParaRPr lang="nl-NL"/>
          </a:p>
          <a:p>
            <a:r>
              <a:rPr lang="nl-NL"/>
              <a:t>10 januari 2024</a:t>
            </a:r>
          </a:p>
          <a:p>
            <a:endParaRPr lang="nl-NL"/>
          </a:p>
        </p:txBody>
      </p:sp>
      <p:sp>
        <p:nvSpPr>
          <p:cNvPr id="4" name="Tijdelijke aanduiding voor dianummer 3"/>
          <p:cNvSpPr>
            <a:spLocks noGrp="1"/>
          </p:cNvSpPr>
          <p:nvPr>
            <p:ph type="sldNum" sz="quarter" idx="5"/>
          </p:nvPr>
        </p:nvSpPr>
        <p:spPr/>
        <p:txBody>
          <a:bodyPr/>
          <a:lstStyle/>
          <a:p>
            <a:fld id="{5EB975E7-4466-4875-9780-79F85FC725BE}" type="slidenum">
              <a:rPr lang="nl-NL" smtClean="0"/>
              <a:t>1</a:t>
            </a:fld>
            <a:endParaRPr lang="nl-NL"/>
          </a:p>
        </p:txBody>
      </p:sp>
    </p:spTree>
    <p:extLst>
      <p:ext uri="{BB962C8B-B14F-4D97-AF65-F5344CB8AC3E}">
        <p14:creationId xmlns:p14="http://schemas.microsoft.com/office/powerpoint/2010/main" val="230388315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eldia">
    <p:spTree>
      <p:nvGrpSpPr>
        <p:cNvPr id="1" name=""/>
        <p:cNvGrpSpPr/>
        <p:nvPr/>
      </p:nvGrpSpPr>
      <p:grpSpPr>
        <a:xfrm>
          <a:off x="0" y="0"/>
          <a:ext cx="0" cy="0"/>
          <a:chOff x="0" y="0"/>
          <a:chExt cx="0" cy="0"/>
        </a:xfrm>
      </p:grpSpPr>
      <p:sp>
        <p:nvSpPr>
          <p:cNvPr id="29" name="Tijdelijke aanduiding voor tekst 28">
            <a:extLst>
              <a:ext uri="{FF2B5EF4-FFF2-40B4-BE49-F238E27FC236}">
                <a16:creationId xmlns:a16="http://schemas.microsoft.com/office/drawing/2014/main" id="{FDED8E11-341A-45D2-85B1-F7C4DB53232E}"/>
              </a:ext>
            </a:extLst>
          </p:cNvPr>
          <p:cNvSpPr>
            <a:spLocks noGrp="1"/>
          </p:cNvSpPr>
          <p:nvPr>
            <p:ph type="body" sz="quarter" idx="11" hasCustomPrompt="1"/>
          </p:nvPr>
        </p:nvSpPr>
        <p:spPr>
          <a:xfrm>
            <a:off x="893235" y="5095875"/>
            <a:ext cx="8397864" cy="1009650"/>
          </a:xfrm>
        </p:spPr>
        <p:txBody>
          <a:bodyPr>
            <a:normAutofit/>
          </a:bodyPr>
          <a:lstStyle>
            <a:lvl1pPr marL="0" indent="0">
              <a:buNone/>
              <a:defRPr lang="en-GB" sz="2475" b="0" i="0" u="none" strike="noStrike" cap="all" spc="0" baseline="0" dirty="0">
                <a:ln>
                  <a:noFill/>
                </a:ln>
                <a:solidFill>
                  <a:srgbClr val="000000"/>
                </a:solidFill>
                <a:uFillTx/>
                <a:latin typeface="Avenir Next Condensed Medium" panose="020B0606020202020204" pitchFamily="34" charset="0"/>
                <a:ea typeface="Avenir Next Condensed Medium" panose="020B0606020202020204" pitchFamily="34" charset="0"/>
                <a:cs typeface="Avenir Next Condensed Medium" panose="020B0606020202020204" pitchFamily="34" charset="0"/>
                <a:sym typeface="Avenir Next Condensed Medium"/>
              </a:defRPr>
            </a:lvl1pPr>
          </a:lstStyle>
          <a:p>
            <a:pPr lvl="0"/>
            <a:r>
              <a:rPr lang="nl-NL"/>
              <a:t>VOORBEELD VAN EEN ONDERTITEL</a:t>
            </a:r>
            <a:endParaRPr lang="en-GB"/>
          </a:p>
        </p:txBody>
      </p:sp>
      <p:sp>
        <p:nvSpPr>
          <p:cNvPr id="34" name="Tijdelijke aanduiding voor tekst 33">
            <a:extLst>
              <a:ext uri="{FF2B5EF4-FFF2-40B4-BE49-F238E27FC236}">
                <a16:creationId xmlns:a16="http://schemas.microsoft.com/office/drawing/2014/main" id="{D9C3A310-643B-4139-9F62-77D06674713C}"/>
              </a:ext>
            </a:extLst>
          </p:cNvPr>
          <p:cNvSpPr>
            <a:spLocks noGrp="1"/>
          </p:cNvSpPr>
          <p:nvPr>
            <p:ph type="body" sz="quarter" idx="12" hasCustomPrompt="1"/>
          </p:nvPr>
        </p:nvSpPr>
        <p:spPr>
          <a:xfrm>
            <a:off x="893233" y="1196300"/>
            <a:ext cx="10458803" cy="588915"/>
          </a:xfrm>
        </p:spPr>
        <p:txBody>
          <a:bodyPr anchor="b">
            <a:noAutofit/>
          </a:bodyPr>
          <a:lstStyle>
            <a:lvl1pPr marL="0" indent="0">
              <a:buNone/>
              <a:defRPr lang="nl-NL" sz="1846" b="0" kern="1200" cap="all" baseline="0" dirty="0" smtClean="0">
                <a:solidFill>
                  <a:schemeClr val="tx2"/>
                </a:solidFill>
                <a:latin typeface="Avenir Next Condensed Medium" panose="020B0606020202020204" pitchFamily="34" charset="0"/>
                <a:ea typeface="Avenir Next Condensed Medium" panose="020B0606020202020204" pitchFamily="34" charset="0"/>
                <a:cs typeface="Avenir Next Condensed Medium" panose="020B0606020202020204" pitchFamily="34" charset="0"/>
                <a:sym typeface="Avenir Next Condensed Demi Bold"/>
              </a:defRPr>
            </a:lvl1pPr>
          </a:lstStyle>
          <a:p>
            <a:pPr lvl="0"/>
            <a:r>
              <a:rPr lang="nl-NL"/>
              <a:t>NAAM OPLEIDING/FACULTEIT</a:t>
            </a:r>
          </a:p>
        </p:txBody>
      </p:sp>
      <p:sp>
        <p:nvSpPr>
          <p:cNvPr id="3" name="Tijdelijke aanduiding voor tekst 2">
            <a:extLst>
              <a:ext uri="{FF2B5EF4-FFF2-40B4-BE49-F238E27FC236}">
                <a16:creationId xmlns:a16="http://schemas.microsoft.com/office/drawing/2014/main" id="{D3983EC9-36B1-B744-A87D-1AA0BEB38BFB}"/>
              </a:ext>
            </a:extLst>
          </p:cNvPr>
          <p:cNvSpPr>
            <a:spLocks noGrp="1"/>
          </p:cNvSpPr>
          <p:nvPr>
            <p:ph type="body" sz="quarter" idx="13" hasCustomPrompt="1"/>
          </p:nvPr>
        </p:nvSpPr>
        <p:spPr>
          <a:xfrm>
            <a:off x="893234" y="2214000"/>
            <a:ext cx="10452100" cy="2808000"/>
          </a:xfrm>
        </p:spPr>
        <p:txBody>
          <a:bodyPr>
            <a:normAutofit/>
          </a:bodyPr>
          <a:lstStyle>
            <a:lvl1pPr marL="0" indent="0">
              <a:lnSpc>
                <a:spcPct val="80000"/>
              </a:lnSpc>
              <a:buNone/>
              <a:defRPr sz="6750" b="1" cap="all" baseline="0">
                <a:latin typeface="Avenir Next Condensed Medium" panose="020B0606020202020204" pitchFamily="34" charset="0"/>
              </a:defRPr>
            </a:lvl1pPr>
          </a:lstStyle>
          <a:p>
            <a:r>
              <a:rPr lang="nl-NL"/>
              <a:t>Titel van de presentatie_</a:t>
            </a:r>
          </a:p>
        </p:txBody>
      </p:sp>
      <p:sp>
        <p:nvSpPr>
          <p:cNvPr id="7" name="Rechthoek 6">
            <a:extLst>
              <a:ext uri="{FF2B5EF4-FFF2-40B4-BE49-F238E27FC236}">
                <a16:creationId xmlns:a16="http://schemas.microsoft.com/office/drawing/2014/main" id="{401D1CB6-6B35-4216-835D-4B6D7DC10AA2}"/>
              </a:ext>
            </a:extLst>
          </p:cNvPr>
          <p:cNvSpPr/>
          <p:nvPr userDrawn="1"/>
        </p:nvSpPr>
        <p:spPr>
          <a:xfrm>
            <a:off x="9227489" y="5111778"/>
            <a:ext cx="2119048" cy="174622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8" name="Afbeelding 7">
            <a:extLst>
              <a:ext uri="{FF2B5EF4-FFF2-40B4-BE49-F238E27FC236}">
                <a16:creationId xmlns:a16="http://schemas.microsoft.com/office/drawing/2014/main" id="{8570D387-A9DA-4389-8749-9601C83ADFA6}"/>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9190589" y="5111779"/>
            <a:ext cx="2387821" cy="1836000"/>
          </a:xfrm>
          <a:prstGeom prst="rect">
            <a:avLst/>
          </a:prstGeom>
        </p:spPr>
      </p:pic>
    </p:spTree>
    <p:extLst>
      <p:ext uri="{BB962C8B-B14F-4D97-AF65-F5344CB8AC3E}">
        <p14:creationId xmlns:p14="http://schemas.microsoft.com/office/powerpoint/2010/main" val="358500664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el en Tekst_">
    <p:spTree>
      <p:nvGrpSpPr>
        <p:cNvPr id="1" name=""/>
        <p:cNvGrpSpPr/>
        <p:nvPr/>
      </p:nvGrpSpPr>
      <p:grpSpPr>
        <a:xfrm>
          <a:off x="0" y="0"/>
          <a:ext cx="0" cy="0"/>
          <a:chOff x="0" y="0"/>
          <a:chExt cx="0" cy="0"/>
        </a:xfrm>
      </p:grpSpPr>
      <p:sp>
        <p:nvSpPr>
          <p:cNvPr id="7" name="Titel 6">
            <a:extLst>
              <a:ext uri="{FF2B5EF4-FFF2-40B4-BE49-F238E27FC236}">
                <a16:creationId xmlns:a16="http://schemas.microsoft.com/office/drawing/2014/main" id="{D13B7015-BB4D-A84E-84E4-520C33B85DF3}"/>
              </a:ext>
            </a:extLst>
          </p:cNvPr>
          <p:cNvSpPr>
            <a:spLocks noGrp="1"/>
          </p:cNvSpPr>
          <p:nvPr>
            <p:ph type="title" hasCustomPrompt="1"/>
          </p:nvPr>
        </p:nvSpPr>
        <p:spPr/>
        <p:txBody>
          <a:bodyPr anchor="b">
            <a:normAutofit/>
          </a:bodyPr>
          <a:lstStyle>
            <a:lvl1pPr>
              <a:defRPr sz="3200">
                <a:solidFill>
                  <a:schemeClr val="tx2"/>
                </a:solidFill>
              </a:defRPr>
            </a:lvl1pPr>
          </a:lstStyle>
          <a:p>
            <a:r>
              <a:rPr lang="nl-NL"/>
              <a:t>ONDERWERP / titel</a:t>
            </a:r>
          </a:p>
        </p:txBody>
      </p:sp>
      <p:sp>
        <p:nvSpPr>
          <p:cNvPr id="6" name="Tijdelijke aanduiding voor tekst 2"/>
          <p:cNvSpPr>
            <a:spLocks noGrp="1"/>
          </p:cNvSpPr>
          <p:nvPr>
            <p:ph type="body" sz="quarter" idx="11"/>
          </p:nvPr>
        </p:nvSpPr>
        <p:spPr>
          <a:xfrm>
            <a:off x="838200" y="1925638"/>
            <a:ext cx="105156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Tree>
    <p:extLst>
      <p:ext uri="{BB962C8B-B14F-4D97-AF65-F5344CB8AC3E}">
        <p14:creationId xmlns:p14="http://schemas.microsoft.com/office/powerpoint/2010/main" val="263155089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el en Tekst">
    <p:spTree>
      <p:nvGrpSpPr>
        <p:cNvPr id="1" name=""/>
        <p:cNvGrpSpPr/>
        <p:nvPr/>
      </p:nvGrpSpPr>
      <p:grpSpPr>
        <a:xfrm>
          <a:off x="0" y="0"/>
          <a:ext cx="0" cy="0"/>
          <a:chOff x="0" y="0"/>
          <a:chExt cx="0" cy="0"/>
        </a:xfrm>
      </p:grpSpPr>
      <p:sp>
        <p:nvSpPr>
          <p:cNvPr id="4" name="Titel 6">
            <a:extLst>
              <a:ext uri="{FF2B5EF4-FFF2-40B4-BE49-F238E27FC236}">
                <a16:creationId xmlns:a16="http://schemas.microsoft.com/office/drawing/2014/main" id="{24158585-8C9B-2444-8413-2968F1CB97F5}"/>
              </a:ext>
            </a:extLst>
          </p:cNvPr>
          <p:cNvSpPr>
            <a:spLocks noGrp="1"/>
          </p:cNvSpPr>
          <p:nvPr>
            <p:ph type="title" hasCustomPrompt="1"/>
          </p:nvPr>
        </p:nvSpPr>
        <p:spPr>
          <a:xfrm>
            <a:off x="838200" y="365129"/>
            <a:ext cx="10515600" cy="1325563"/>
          </a:xfrm>
        </p:spPr>
        <p:txBody>
          <a:bodyPr anchor="b">
            <a:normAutofit/>
          </a:bodyPr>
          <a:lstStyle>
            <a:lvl1pPr>
              <a:defRPr sz="3200">
                <a:solidFill>
                  <a:schemeClr val="tx2"/>
                </a:solidFill>
              </a:defRPr>
            </a:lvl1pPr>
          </a:lstStyle>
          <a:p>
            <a:r>
              <a:rPr lang="nl-NL"/>
              <a:t>ONDERWERP / titel</a:t>
            </a:r>
          </a:p>
        </p:txBody>
      </p:sp>
      <p:sp>
        <p:nvSpPr>
          <p:cNvPr id="7" name="Tijdelijke aanduiding voor tekst 2"/>
          <p:cNvSpPr>
            <a:spLocks noGrp="1"/>
          </p:cNvSpPr>
          <p:nvPr>
            <p:ph type="body" sz="quarter" idx="11"/>
          </p:nvPr>
        </p:nvSpPr>
        <p:spPr>
          <a:xfrm>
            <a:off x="838200" y="1925638"/>
            <a:ext cx="52578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Tree>
    <p:extLst>
      <p:ext uri="{BB962C8B-B14F-4D97-AF65-F5344CB8AC3E}">
        <p14:creationId xmlns:p14="http://schemas.microsoft.com/office/powerpoint/2010/main" val="4674806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itel, Tekst en Afbeelding">
    <p:spTree>
      <p:nvGrpSpPr>
        <p:cNvPr id="1" name=""/>
        <p:cNvGrpSpPr/>
        <p:nvPr/>
      </p:nvGrpSpPr>
      <p:grpSpPr>
        <a:xfrm>
          <a:off x="0" y="0"/>
          <a:ext cx="0" cy="0"/>
          <a:chOff x="0" y="0"/>
          <a:chExt cx="0" cy="0"/>
        </a:xfrm>
      </p:grpSpPr>
      <p:sp>
        <p:nvSpPr>
          <p:cNvPr id="6" name="Tijdelijke aanduiding voor afbeelding 5">
            <a:extLst>
              <a:ext uri="{FF2B5EF4-FFF2-40B4-BE49-F238E27FC236}">
                <a16:creationId xmlns:a16="http://schemas.microsoft.com/office/drawing/2014/main" id="{260C8E6A-14DF-4CBC-B795-FDA284EC4712}"/>
              </a:ext>
            </a:extLst>
          </p:cNvPr>
          <p:cNvSpPr>
            <a:spLocks noGrp="1"/>
          </p:cNvSpPr>
          <p:nvPr>
            <p:ph type="pic" sz="quarter" idx="11"/>
          </p:nvPr>
        </p:nvSpPr>
        <p:spPr>
          <a:xfrm>
            <a:off x="6553203" y="1917701"/>
            <a:ext cx="4800600" cy="4248000"/>
          </a:xfrm>
        </p:spPr>
        <p:txBody>
          <a:bodyPr>
            <a:normAutofit/>
          </a:bodyPr>
          <a:lstStyle>
            <a:lvl1pPr marL="0" indent="0">
              <a:buNone/>
              <a:defRPr sz="1275">
                <a:latin typeface="Arial" panose="020B0604020202020204" pitchFamily="34" charset="0"/>
                <a:cs typeface="Arial" panose="020B0604020202020204" pitchFamily="34" charset="0"/>
              </a:defRPr>
            </a:lvl1pPr>
          </a:lstStyle>
          <a:p>
            <a:r>
              <a:rPr lang="en-GB"/>
              <a:t>Click icon to add picture</a:t>
            </a:r>
          </a:p>
        </p:txBody>
      </p:sp>
      <p:sp>
        <p:nvSpPr>
          <p:cNvPr id="7" name="Titel 6">
            <a:extLst>
              <a:ext uri="{FF2B5EF4-FFF2-40B4-BE49-F238E27FC236}">
                <a16:creationId xmlns:a16="http://schemas.microsoft.com/office/drawing/2014/main" id="{70688633-6D41-064D-B005-BBA9338D0D94}"/>
              </a:ext>
            </a:extLst>
          </p:cNvPr>
          <p:cNvSpPr>
            <a:spLocks noGrp="1"/>
          </p:cNvSpPr>
          <p:nvPr>
            <p:ph type="title" hasCustomPrompt="1"/>
          </p:nvPr>
        </p:nvSpPr>
        <p:spPr>
          <a:xfrm>
            <a:off x="838200" y="365129"/>
            <a:ext cx="10515600" cy="1325563"/>
          </a:xfrm>
        </p:spPr>
        <p:txBody>
          <a:bodyPr anchor="b">
            <a:normAutofit/>
          </a:bodyPr>
          <a:lstStyle>
            <a:lvl1pPr>
              <a:defRPr sz="3200">
                <a:solidFill>
                  <a:schemeClr val="tx2"/>
                </a:solidFill>
              </a:defRPr>
            </a:lvl1pPr>
          </a:lstStyle>
          <a:p>
            <a:r>
              <a:rPr lang="nl-NL"/>
              <a:t>ONDERWERP / titel</a:t>
            </a:r>
          </a:p>
        </p:txBody>
      </p:sp>
      <p:sp>
        <p:nvSpPr>
          <p:cNvPr id="8" name="Tijdelijke aanduiding voor tekst 2"/>
          <p:cNvSpPr>
            <a:spLocks noGrp="1"/>
          </p:cNvSpPr>
          <p:nvPr>
            <p:ph type="body" sz="quarter" idx="12"/>
          </p:nvPr>
        </p:nvSpPr>
        <p:spPr>
          <a:xfrm>
            <a:off x="838200" y="1926000"/>
            <a:ext cx="5257800" cy="424800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Tree>
    <p:extLst>
      <p:ext uri="{BB962C8B-B14F-4D97-AF65-F5344CB8AC3E}">
        <p14:creationId xmlns:p14="http://schemas.microsoft.com/office/powerpoint/2010/main" val="335136155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ubbele Titel en Tekst">
    <p:spTree>
      <p:nvGrpSpPr>
        <p:cNvPr id="1" name=""/>
        <p:cNvGrpSpPr/>
        <p:nvPr/>
      </p:nvGrpSpPr>
      <p:grpSpPr>
        <a:xfrm>
          <a:off x="0" y="0"/>
          <a:ext cx="0" cy="0"/>
          <a:chOff x="0" y="0"/>
          <a:chExt cx="0" cy="0"/>
        </a:xfrm>
      </p:grpSpPr>
      <p:sp>
        <p:nvSpPr>
          <p:cNvPr id="9" name="Tijdelijke aanduiding voor tekst 4">
            <a:extLst>
              <a:ext uri="{FF2B5EF4-FFF2-40B4-BE49-F238E27FC236}">
                <a16:creationId xmlns:a16="http://schemas.microsoft.com/office/drawing/2014/main" id="{4B8653B3-70AE-4E3E-9A4D-3EAF4B4F4A9E}"/>
              </a:ext>
            </a:extLst>
          </p:cNvPr>
          <p:cNvSpPr>
            <a:spLocks noGrp="1"/>
          </p:cNvSpPr>
          <p:nvPr>
            <p:ph type="body" sz="quarter" idx="15" hasCustomPrompt="1"/>
          </p:nvPr>
        </p:nvSpPr>
        <p:spPr>
          <a:xfrm>
            <a:off x="6553200" y="1778435"/>
            <a:ext cx="4800600" cy="413103"/>
          </a:xfrm>
        </p:spPr>
        <p:txBody>
          <a:bodyPr anchor="ctr">
            <a:noAutofit/>
          </a:bodyPr>
          <a:lstStyle>
            <a:lvl1pPr marL="0" indent="0">
              <a:buNone/>
              <a:defRPr sz="2000" b="1" baseline="0"/>
            </a:lvl1pPr>
          </a:lstStyle>
          <a:p>
            <a:pPr lvl="0"/>
            <a:r>
              <a:rPr lang="nl-NL"/>
              <a:t>Klik voor </a:t>
            </a:r>
            <a:r>
              <a:rPr lang="nl-NL" err="1"/>
              <a:t>subkop</a:t>
            </a:r>
            <a:endParaRPr lang="en-GB"/>
          </a:p>
        </p:txBody>
      </p:sp>
      <p:sp>
        <p:nvSpPr>
          <p:cNvPr id="10" name="Tijdelijke aanduiding voor tekst 4">
            <a:extLst>
              <a:ext uri="{FF2B5EF4-FFF2-40B4-BE49-F238E27FC236}">
                <a16:creationId xmlns:a16="http://schemas.microsoft.com/office/drawing/2014/main" id="{60C7571E-BBB1-4DDF-9329-A0C028CAE8FB}"/>
              </a:ext>
            </a:extLst>
          </p:cNvPr>
          <p:cNvSpPr>
            <a:spLocks noGrp="1"/>
          </p:cNvSpPr>
          <p:nvPr>
            <p:ph type="body" sz="quarter" idx="16" hasCustomPrompt="1"/>
          </p:nvPr>
        </p:nvSpPr>
        <p:spPr>
          <a:xfrm>
            <a:off x="838200" y="1778435"/>
            <a:ext cx="4800600" cy="413103"/>
          </a:xfrm>
        </p:spPr>
        <p:txBody>
          <a:bodyPr anchor="ctr">
            <a:noAutofit/>
          </a:bodyPr>
          <a:lstStyle>
            <a:lvl1pPr marL="0" indent="0">
              <a:buNone/>
              <a:defRPr sz="2000" b="1"/>
            </a:lvl1pPr>
          </a:lstStyle>
          <a:p>
            <a:pPr lvl="0"/>
            <a:r>
              <a:rPr lang="nl-NL"/>
              <a:t>Klik voor </a:t>
            </a:r>
            <a:r>
              <a:rPr lang="nl-NL" err="1"/>
              <a:t>subkop</a:t>
            </a:r>
            <a:endParaRPr lang="en-GB"/>
          </a:p>
        </p:txBody>
      </p:sp>
      <p:sp>
        <p:nvSpPr>
          <p:cNvPr id="8" name="Titel 6">
            <a:extLst>
              <a:ext uri="{FF2B5EF4-FFF2-40B4-BE49-F238E27FC236}">
                <a16:creationId xmlns:a16="http://schemas.microsoft.com/office/drawing/2014/main" id="{AB6897B6-1B30-8840-AEF5-653E3015C372}"/>
              </a:ext>
            </a:extLst>
          </p:cNvPr>
          <p:cNvSpPr>
            <a:spLocks noGrp="1"/>
          </p:cNvSpPr>
          <p:nvPr>
            <p:ph type="title" hasCustomPrompt="1"/>
          </p:nvPr>
        </p:nvSpPr>
        <p:spPr>
          <a:xfrm>
            <a:off x="838200" y="365129"/>
            <a:ext cx="10515600" cy="1325563"/>
          </a:xfrm>
        </p:spPr>
        <p:txBody>
          <a:bodyPr anchor="b">
            <a:normAutofit/>
          </a:bodyPr>
          <a:lstStyle>
            <a:lvl1pPr>
              <a:defRPr sz="3200">
                <a:solidFill>
                  <a:schemeClr val="tx2"/>
                </a:solidFill>
              </a:defRPr>
            </a:lvl1pPr>
          </a:lstStyle>
          <a:p>
            <a:r>
              <a:rPr lang="nl-NL"/>
              <a:t>ONDERWERP / titel</a:t>
            </a:r>
          </a:p>
        </p:txBody>
      </p:sp>
      <p:sp>
        <p:nvSpPr>
          <p:cNvPr id="3" name="Tijdelijke aanduiding voor tekst 2"/>
          <p:cNvSpPr>
            <a:spLocks noGrp="1"/>
          </p:cNvSpPr>
          <p:nvPr>
            <p:ph type="body" sz="quarter" idx="18"/>
          </p:nvPr>
        </p:nvSpPr>
        <p:spPr>
          <a:xfrm>
            <a:off x="838200" y="2286000"/>
            <a:ext cx="4800600" cy="3905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
        <p:nvSpPr>
          <p:cNvPr id="12" name="Tijdelijke aanduiding voor tekst 4"/>
          <p:cNvSpPr>
            <a:spLocks noGrp="1"/>
          </p:cNvSpPr>
          <p:nvPr>
            <p:ph type="body" sz="quarter" idx="19"/>
          </p:nvPr>
        </p:nvSpPr>
        <p:spPr>
          <a:xfrm>
            <a:off x="6553200" y="2286000"/>
            <a:ext cx="4800600" cy="3905250"/>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nl-NL"/>
          </a:p>
        </p:txBody>
      </p:sp>
    </p:spTree>
    <p:extLst>
      <p:ext uri="{BB962C8B-B14F-4D97-AF65-F5344CB8AC3E}">
        <p14:creationId xmlns:p14="http://schemas.microsoft.com/office/powerpoint/2010/main" val="281301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Vergelijking">
    <p:spTree>
      <p:nvGrpSpPr>
        <p:cNvPr id="1" name=""/>
        <p:cNvGrpSpPr/>
        <p:nvPr/>
      </p:nvGrpSpPr>
      <p:grpSpPr>
        <a:xfrm>
          <a:off x="0" y="0"/>
          <a:ext cx="0" cy="0"/>
          <a:chOff x="0" y="0"/>
          <a:chExt cx="0" cy="0"/>
        </a:xfrm>
      </p:grpSpPr>
      <p:sp>
        <p:nvSpPr>
          <p:cNvPr id="13" name="Rechthoek">
            <a:extLst>
              <a:ext uri="{FF2B5EF4-FFF2-40B4-BE49-F238E27FC236}">
                <a16:creationId xmlns:a16="http://schemas.microsoft.com/office/drawing/2014/main" id="{2F35E840-7D0C-489A-B88C-9B5B6A358F43}"/>
              </a:ext>
            </a:extLst>
          </p:cNvPr>
          <p:cNvSpPr/>
          <p:nvPr/>
        </p:nvSpPr>
        <p:spPr>
          <a:xfrm>
            <a:off x="3149600" y="733425"/>
            <a:ext cx="5892800" cy="5391150"/>
          </a:xfrm>
          <a:prstGeom prst="rect">
            <a:avLst/>
          </a:prstGeom>
          <a:solidFill>
            <a:srgbClr val="000000"/>
          </a:solidFill>
          <a:ln w="12700">
            <a:miter lim="400000"/>
          </a:ln>
        </p:spPr>
        <p:txBody>
          <a:bodyPr lIns="0" tIns="0" rIns="0" bIns="0" anchor="ctr"/>
          <a:lstStyle/>
          <a:p>
            <a:pPr>
              <a:defRPr sz="3200" b="0">
                <a:solidFill>
                  <a:srgbClr val="FFFFFF"/>
                </a:solidFill>
                <a:latin typeface="+mn-lt"/>
                <a:ea typeface="+mn-ea"/>
                <a:cs typeface="+mn-cs"/>
                <a:sym typeface="Helvetica Neue Medium"/>
              </a:defRPr>
            </a:pPr>
            <a:endParaRPr sz="2400"/>
          </a:p>
        </p:txBody>
      </p:sp>
      <p:sp>
        <p:nvSpPr>
          <p:cNvPr id="20" name="Tijdelijke aanduiding voor tekst 19">
            <a:extLst>
              <a:ext uri="{FF2B5EF4-FFF2-40B4-BE49-F238E27FC236}">
                <a16:creationId xmlns:a16="http://schemas.microsoft.com/office/drawing/2014/main" id="{7E150451-5081-475D-A7BF-2CE6F5C377F5}"/>
              </a:ext>
            </a:extLst>
          </p:cNvPr>
          <p:cNvSpPr>
            <a:spLocks noGrp="1"/>
          </p:cNvSpPr>
          <p:nvPr>
            <p:ph type="body" sz="quarter" idx="11" hasCustomPrompt="1"/>
          </p:nvPr>
        </p:nvSpPr>
        <p:spPr>
          <a:xfrm>
            <a:off x="3640216" y="5429602"/>
            <a:ext cx="4910667" cy="493713"/>
          </a:xfrm>
        </p:spPr>
        <p:txBody>
          <a:bodyPr anchor="b"/>
          <a:lstStyle>
            <a:lvl1pPr marL="0" indent="0">
              <a:spcBef>
                <a:spcPts val="0"/>
              </a:spcBef>
              <a:buNone/>
              <a:defRPr sz="1800" cap="all" baseline="0">
                <a:solidFill>
                  <a:schemeClr val="bg1"/>
                </a:solidFill>
              </a:defRPr>
            </a:lvl1pPr>
          </a:lstStyle>
          <a:p>
            <a:pPr lvl="0"/>
            <a:r>
              <a:rPr lang="nl-NL"/>
              <a:t>NAAM</a:t>
            </a:r>
            <a:endParaRPr lang="en-GB"/>
          </a:p>
        </p:txBody>
      </p:sp>
      <p:sp>
        <p:nvSpPr>
          <p:cNvPr id="3" name="Tijdelijke aanduiding voor tekst 2">
            <a:extLst>
              <a:ext uri="{FF2B5EF4-FFF2-40B4-BE49-F238E27FC236}">
                <a16:creationId xmlns:a16="http://schemas.microsoft.com/office/drawing/2014/main" id="{B0DA6865-FA7E-094E-A575-DAADE998A20B}"/>
              </a:ext>
            </a:extLst>
          </p:cNvPr>
          <p:cNvSpPr>
            <a:spLocks noGrp="1"/>
          </p:cNvSpPr>
          <p:nvPr>
            <p:ph type="body" sz="quarter" idx="12" hasCustomPrompt="1"/>
          </p:nvPr>
        </p:nvSpPr>
        <p:spPr>
          <a:xfrm>
            <a:off x="3640216" y="1628775"/>
            <a:ext cx="4910667" cy="3600450"/>
          </a:xfrm>
        </p:spPr>
        <p:txBody>
          <a:bodyPr>
            <a:normAutofit/>
          </a:bodyPr>
          <a:lstStyle>
            <a:lvl1pPr marL="0" indent="0">
              <a:spcBef>
                <a:spcPts val="0"/>
              </a:spcBef>
              <a:buNone/>
              <a:defRPr sz="2800" cap="all" baseline="0">
                <a:solidFill>
                  <a:schemeClr val="bg1"/>
                </a:solidFill>
              </a:defRPr>
            </a:lvl1pPr>
          </a:lstStyle>
          <a:p>
            <a:r>
              <a:rPr lang="nl-NL"/>
              <a:t>‘QUOTE’</a:t>
            </a:r>
          </a:p>
        </p:txBody>
      </p:sp>
      <p:pic>
        <p:nvPicPr>
          <p:cNvPr id="6" name="Afbeelding 2">
            <a:extLst>
              <a:ext uri="{FF2B5EF4-FFF2-40B4-BE49-F238E27FC236}">
                <a16:creationId xmlns:a16="http://schemas.microsoft.com/office/drawing/2014/main" id="{FFDA8079-95BD-45E3-8313-ABF6A59ED207}"/>
              </a:ext>
            </a:extLst>
          </p:cNvPr>
          <p:cNvPicPr>
            <a:picLocks noChangeAspect="1"/>
          </p:cNvPicPr>
          <p:nvPr userDrawn="1"/>
        </p:nvPicPr>
        <p:blipFill>
          <a:blip r:embed="rId2"/>
          <a:stretch>
            <a:fillRect/>
          </a:stretch>
        </p:blipFill>
        <p:spPr>
          <a:xfrm>
            <a:off x="3644574" y="601590"/>
            <a:ext cx="355939" cy="297299"/>
          </a:xfrm>
          <a:prstGeom prst="rect">
            <a:avLst/>
          </a:prstGeom>
        </p:spPr>
      </p:pic>
    </p:spTree>
    <p:extLst>
      <p:ext uri="{BB962C8B-B14F-4D97-AF65-F5344CB8AC3E}">
        <p14:creationId xmlns:p14="http://schemas.microsoft.com/office/powerpoint/2010/main" val="296755287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1_Titel en Tekst">
    <p:spTree>
      <p:nvGrpSpPr>
        <p:cNvPr id="1" name=""/>
        <p:cNvGrpSpPr/>
        <p:nvPr/>
      </p:nvGrpSpPr>
      <p:grpSpPr>
        <a:xfrm>
          <a:off x="0" y="0"/>
          <a:ext cx="0" cy="0"/>
          <a:chOff x="0" y="0"/>
          <a:chExt cx="0" cy="0"/>
        </a:xfrm>
      </p:grpSpPr>
      <p:sp>
        <p:nvSpPr>
          <p:cNvPr id="23" name="Title Text"/>
          <p:cNvSpPr txBox="1">
            <a:spLocks noGrp="1"/>
          </p:cNvSpPr>
          <p:nvPr>
            <p:ph type="title"/>
          </p:nvPr>
        </p:nvSpPr>
        <p:spPr>
          <a:prstGeom prst="rect">
            <a:avLst/>
          </a:prstGeom>
        </p:spPr>
        <p:txBody>
          <a:bodyPr/>
          <a:lstStyle/>
          <a:p>
            <a:r>
              <a:t>Title Text</a:t>
            </a:r>
          </a:p>
        </p:txBody>
      </p:sp>
      <p:sp>
        <p:nvSpPr>
          <p:cNvPr id="24" name="Body Level One…"/>
          <p:cNvSpPr txBox="1">
            <a:spLocks noGrp="1"/>
          </p:cNvSpPr>
          <p:nvPr>
            <p:ph type="body" idx="1"/>
          </p:nvPr>
        </p:nvSpPr>
        <p:spPr>
          <a:prstGeom prst="rect">
            <a:avLst/>
          </a:prstGeom>
        </p:spPr>
        <p:txBody>
          <a:bodyPr/>
          <a:lstStyle/>
          <a:p>
            <a:r>
              <a:t>Body Level One</a:t>
            </a:r>
          </a:p>
          <a:p>
            <a:pPr lvl="1"/>
            <a:r>
              <a:t>Body Level Two</a:t>
            </a:r>
          </a:p>
          <a:p>
            <a:pPr lvl="2"/>
            <a:r>
              <a:t>Body Level Three</a:t>
            </a:r>
          </a:p>
          <a:p>
            <a:pPr lvl="3"/>
            <a:r>
              <a:t>Body Level Four</a:t>
            </a:r>
          </a:p>
          <a:p>
            <a:pPr lvl="4"/>
            <a:r>
              <a:t>Body Level Five</a:t>
            </a:r>
          </a:p>
        </p:txBody>
      </p:sp>
      <p:sp>
        <p:nvSpPr>
          <p:cNvPr id="25" name="Slide Number"/>
          <p:cNvSpPr txBox="1">
            <a:spLocks noGrp="1"/>
          </p:cNvSpPr>
          <p:nvPr>
            <p:ph type="sldNum" sz="quarter" idx="2"/>
          </p:nvPr>
        </p:nvSpPr>
        <p:spPr>
          <a:prstGeom prst="rect">
            <a:avLst/>
          </a:prstGeom>
        </p:spPr>
        <p:txBody>
          <a:bodyPr/>
          <a:lstStyle/>
          <a:p>
            <a:fld id="{86CB4B4D-7CA3-9044-876B-883B54F8677D}" type="slidenum">
              <a:t>‹nr.›</a:t>
            </a:fld>
            <a:endParaRPr/>
          </a:p>
        </p:txBody>
      </p:sp>
    </p:spTree>
    <p:extLst>
      <p:ext uri="{BB962C8B-B14F-4D97-AF65-F5344CB8AC3E}">
        <p14:creationId xmlns:p14="http://schemas.microsoft.com/office/powerpoint/2010/main" val="1966085750"/>
      </p:ext>
    </p:extLst>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9"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a:extLst>
              <a:ext uri="{FF2B5EF4-FFF2-40B4-BE49-F238E27FC236}">
                <a16:creationId xmlns:a16="http://schemas.microsoft.com/office/drawing/2014/main" id="{D6486190-F1D1-43BB-B712-AB7BE1C184AD}"/>
              </a:ext>
            </a:extLst>
          </p:cNvPr>
          <p:cNvSpPr>
            <a:spLocks noGrp="1"/>
          </p:cNvSpPr>
          <p:nvPr>
            <p:ph type="title"/>
          </p:nvPr>
        </p:nvSpPr>
        <p:spPr>
          <a:xfrm>
            <a:off x="838200" y="365129"/>
            <a:ext cx="10515600" cy="1325563"/>
          </a:xfrm>
          <a:prstGeom prst="rect">
            <a:avLst/>
          </a:prstGeom>
        </p:spPr>
        <p:txBody>
          <a:bodyPr vert="horz" lIns="91440" tIns="45720" rIns="91440" bIns="45720" rtlCol="0" anchor="b">
            <a:normAutofit/>
          </a:bodyPr>
          <a:lstStyle/>
          <a:p>
            <a:r>
              <a:rPr lang="nl-NL"/>
              <a:t>KLIK OM STIJL TE BEWERKEN</a:t>
            </a:r>
            <a:endParaRPr lang="en-GB"/>
          </a:p>
        </p:txBody>
      </p:sp>
      <p:sp>
        <p:nvSpPr>
          <p:cNvPr id="3" name="Tijdelijke aanduiding voor tekst 2">
            <a:extLst>
              <a:ext uri="{FF2B5EF4-FFF2-40B4-BE49-F238E27FC236}">
                <a16:creationId xmlns:a16="http://schemas.microsoft.com/office/drawing/2014/main" id="{6BC46703-C372-4CCF-BBDB-349EF159E789}"/>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nl-NL"/>
              <a:t>Tekststijl van het model bewerken</a:t>
            </a:r>
          </a:p>
          <a:p>
            <a:pPr lvl="1"/>
            <a:r>
              <a:rPr lang="nl-NL"/>
              <a:t>Tweede niveau</a:t>
            </a:r>
          </a:p>
          <a:p>
            <a:pPr lvl="2"/>
            <a:r>
              <a:rPr lang="nl-NL"/>
              <a:t>Derde niveau</a:t>
            </a:r>
          </a:p>
          <a:p>
            <a:pPr lvl="3"/>
            <a:r>
              <a:rPr lang="nl-NL"/>
              <a:t>Vierde niveau</a:t>
            </a:r>
          </a:p>
          <a:p>
            <a:pPr lvl="4"/>
            <a:r>
              <a:rPr lang="nl-NL"/>
              <a:t>Vijfde niveau</a:t>
            </a:r>
            <a:endParaRPr lang="en-GB"/>
          </a:p>
        </p:txBody>
      </p:sp>
      <p:pic>
        <p:nvPicPr>
          <p:cNvPr id="6" name="Afbeelding 5">
            <a:extLst>
              <a:ext uri="{FF2B5EF4-FFF2-40B4-BE49-F238E27FC236}">
                <a16:creationId xmlns:a16="http://schemas.microsoft.com/office/drawing/2014/main" id="{D2936B9B-9586-48DE-B845-C54BC129D8BB}"/>
              </a:ext>
            </a:extLst>
          </p:cNvPr>
          <p:cNvPicPr>
            <a:picLocks noChangeAspect="1"/>
          </p:cNvPicPr>
          <p:nvPr userDrawn="1"/>
        </p:nvPicPr>
        <p:blipFill>
          <a:blip r:embed="rId9">
            <a:extLst>
              <a:ext uri="{28A0092B-C50C-407E-A947-70E740481C1C}">
                <a14:useLocalDpi xmlns:a14="http://schemas.microsoft.com/office/drawing/2010/main" val="0"/>
              </a:ext>
            </a:extLst>
          </a:blip>
          <a:stretch>
            <a:fillRect/>
          </a:stretch>
        </p:blipFill>
        <p:spPr>
          <a:xfrm>
            <a:off x="9999687" y="6227764"/>
            <a:ext cx="1359194" cy="588915"/>
          </a:xfrm>
          <a:prstGeom prst="rect">
            <a:avLst/>
          </a:prstGeom>
        </p:spPr>
      </p:pic>
    </p:spTree>
    <p:extLst>
      <p:ext uri="{BB962C8B-B14F-4D97-AF65-F5344CB8AC3E}">
        <p14:creationId xmlns:p14="http://schemas.microsoft.com/office/powerpoint/2010/main" val="149637467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Lst>
  <p:txStyles>
    <p:titleStyle>
      <a:lvl1pPr algn="l" defTabSz="514337" rtl="0" eaLnBrk="1" latinLnBrk="0" hangingPunct="1">
        <a:lnSpc>
          <a:spcPct val="90000"/>
        </a:lnSpc>
        <a:spcBef>
          <a:spcPct val="0"/>
        </a:spcBef>
        <a:buNone/>
        <a:defRPr lang="nl-NL" sz="3200" b="1" kern="1200" cap="all" baseline="0" dirty="0">
          <a:solidFill>
            <a:schemeClr val="tx2"/>
          </a:solidFill>
          <a:latin typeface="Avenir Next Condensed Medium" panose="020B0606020202020204" pitchFamily="34" charset="0"/>
          <a:ea typeface="+mj-ea"/>
          <a:cs typeface="Arial" panose="020B0604020202020204" pitchFamily="34" charset="0"/>
          <a:sym typeface="Avenir Next Condensed Demi Bold"/>
        </a:defRPr>
      </a:lvl1pPr>
    </p:titleStyle>
    <p:bodyStyle>
      <a:lvl1pPr marL="18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36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54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72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90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414427"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6"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65"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33"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p:bodyStyle>
    <p:otherStyle>
      <a:defPPr>
        <a:defRPr lang="en-US"/>
      </a:defPPr>
      <a:lvl1pPr marL="0" algn="l" defTabSz="514337" rtl="0" eaLnBrk="1" latinLnBrk="0" hangingPunct="1">
        <a:defRPr sz="1013" kern="1200">
          <a:solidFill>
            <a:schemeClr val="tx1"/>
          </a:solidFill>
          <a:latin typeface="+mn-lt"/>
          <a:ea typeface="+mn-ea"/>
          <a:cs typeface="+mn-cs"/>
        </a:defRPr>
      </a:lvl1pPr>
      <a:lvl2pPr marL="257169" algn="l" defTabSz="514337" rtl="0" eaLnBrk="1" latinLnBrk="0" hangingPunct="1">
        <a:defRPr sz="1013" kern="1200">
          <a:solidFill>
            <a:schemeClr val="tx1"/>
          </a:solidFill>
          <a:latin typeface="+mn-lt"/>
          <a:ea typeface="+mn-ea"/>
          <a:cs typeface="+mn-cs"/>
        </a:defRPr>
      </a:lvl2pPr>
      <a:lvl3pPr marL="514337" algn="l" defTabSz="514337" rtl="0" eaLnBrk="1" latinLnBrk="0" hangingPunct="1">
        <a:defRPr sz="1013" kern="1200">
          <a:solidFill>
            <a:schemeClr val="tx1"/>
          </a:solidFill>
          <a:latin typeface="+mn-lt"/>
          <a:ea typeface="+mn-ea"/>
          <a:cs typeface="+mn-cs"/>
        </a:defRPr>
      </a:lvl3pPr>
      <a:lvl4pPr marL="771506" algn="l" defTabSz="514337" rtl="0" eaLnBrk="1" latinLnBrk="0" hangingPunct="1">
        <a:defRPr sz="1013" kern="1200">
          <a:solidFill>
            <a:schemeClr val="tx1"/>
          </a:solidFill>
          <a:latin typeface="+mn-lt"/>
          <a:ea typeface="+mn-ea"/>
          <a:cs typeface="+mn-cs"/>
        </a:defRPr>
      </a:lvl4pPr>
      <a:lvl5pPr marL="1028675" algn="l" defTabSz="514337" rtl="0" eaLnBrk="1" latinLnBrk="0" hangingPunct="1">
        <a:defRPr sz="1013" kern="1200">
          <a:solidFill>
            <a:schemeClr val="tx1"/>
          </a:solidFill>
          <a:latin typeface="+mn-lt"/>
          <a:ea typeface="+mn-ea"/>
          <a:cs typeface="+mn-cs"/>
        </a:defRPr>
      </a:lvl5pPr>
      <a:lvl6pPr marL="1285843" algn="l" defTabSz="514337" rtl="0" eaLnBrk="1" latinLnBrk="0" hangingPunct="1">
        <a:defRPr sz="1013" kern="1200">
          <a:solidFill>
            <a:schemeClr val="tx1"/>
          </a:solidFill>
          <a:latin typeface="+mn-lt"/>
          <a:ea typeface="+mn-ea"/>
          <a:cs typeface="+mn-cs"/>
        </a:defRPr>
      </a:lvl6pPr>
      <a:lvl7pPr marL="1543011" algn="l" defTabSz="514337" rtl="0" eaLnBrk="1" latinLnBrk="0" hangingPunct="1">
        <a:defRPr sz="1013" kern="1200">
          <a:solidFill>
            <a:schemeClr val="tx1"/>
          </a:solidFill>
          <a:latin typeface="+mn-lt"/>
          <a:ea typeface="+mn-ea"/>
          <a:cs typeface="+mn-cs"/>
        </a:defRPr>
      </a:lvl7pPr>
      <a:lvl8pPr marL="1800180" algn="l" defTabSz="514337" rtl="0" eaLnBrk="1" latinLnBrk="0" hangingPunct="1">
        <a:defRPr sz="1013" kern="1200">
          <a:solidFill>
            <a:schemeClr val="tx1"/>
          </a:solidFill>
          <a:latin typeface="+mn-lt"/>
          <a:ea typeface="+mn-ea"/>
          <a:cs typeface="+mn-cs"/>
        </a:defRPr>
      </a:lvl8pPr>
      <a:lvl9pPr marL="2057349" algn="l" defTabSz="514337" rtl="0" eaLnBrk="1" latinLnBrk="0" hangingPunct="1">
        <a:defRPr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9.jp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jdelijke aanduiding voor tekst 4"/>
          <p:cNvSpPr>
            <a:spLocks noGrp="1"/>
          </p:cNvSpPr>
          <p:nvPr>
            <p:ph type="body" sz="quarter" idx="11"/>
          </p:nvPr>
        </p:nvSpPr>
        <p:spPr>
          <a:xfrm>
            <a:off x="893234" y="5095875"/>
            <a:ext cx="9191669" cy="1009650"/>
          </a:xfrm>
        </p:spPr>
        <p:txBody>
          <a:bodyPr/>
          <a:lstStyle/>
          <a:p>
            <a:r>
              <a:rPr lang="nl-NL" dirty="0"/>
              <a:t>Cursus 3 – SINEM EKIM 2150197 -- 2425</a:t>
            </a:r>
          </a:p>
          <a:p>
            <a:r>
              <a:rPr lang="nl-NL" dirty="0"/>
              <a:t>MENSGERICHT ONTWERPEN CHALLENGE | week 3 – werkplaats</a:t>
            </a:r>
          </a:p>
        </p:txBody>
      </p:sp>
      <p:sp>
        <p:nvSpPr>
          <p:cNvPr id="6" name="Tijdelijke aanduiding voor tekst 5"/>
          <p:cNvSpPr>
            <a:spLocks noGrp="1"/>
          </p:cNvSpPr>
          <p:nvPr>
            <p:ph type="body" sz="quarter" idx="12"/>
          </p:nvPr>
        </p:nvSpPr>
        <p:spPr/>
        <p:txBody>
          <a:bodyPr/>
          <a:lstStyle/>
          <a:p>
            <a:r>
              <a:rPr lang="nl-NL"/>
              <a:t>Communicatie &amp; multimediadesign / Academie IT &amp; Mediadesign</a:t>
            </a:r>
          </a:p>
        </p:txBody>
      </p:sp>
      <p:sp>
        <p:nvSpPr>
          <p:cNvPr id="7" name="Tijdelijke aanduiding voor tekst 6"/>
          <p:cNvSpPr>
            <a:spLocks noGrp="1"/>
          </p:cNvSpPr>
          <p:nvPr>
            <p:ph type="body" sz="quarter" idx="13"/>
          </p:nvPr>
        </p:nvSpPr>
        <p:spPr/>
        <p:txBody>
          <a:bodyPr/>
          <a:lstStyle/>
          <a:p>
            <a:r>
              <a:rPr lang="nl-NL" dirty="0"/>
              <a:t>Datapunt 3C</a:t>
            </a:r>
          </a:p>
        </p:txBody>
      </p:sp>
    </p:spTree>
    <p:extLst>
      <p:ext uri="{BB962C8B-B14F-4D97-AF65-F5344CB8AC3E}">
        <p14:creationId xmlns:p14="http://schemas.microsoft.com/office/powerpoint/2010/main" val="309090384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3888A1D-B3DF-B6BA-6BF3-E37B56B88515}"/>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B0BAFFA0-683C-44C3-07AC-456918A5FE08}"/>
              </a:ext>
            </a:extLst>
          </p:cNvPr>
          <p:cNvSpPr>
            <a:spLocks noGrp="1"/>
          </p:cNvSpPr>
          <p:nvPr>
            <p:ph type="title"/>
          </p:nvPr>
        </p:nvSpPr>
        <p:spPr/>
        <p:txBody>
          <a:bodyPr>
            <a:normAutofit/>
          </a:bodyPr>
          <a:lstStyle/>
          <a:p>
            <a:r>
              <a:rPr lang="nl-NL" dirty="0" err="1">
                <a:latin typeface="+mj-lt"/>
              </a:rPr>
              <a:t>EXTRA’s</a:t>
            </a:r>
            <a:br>
              <a:rPr lang="nl-NL" dirty="0">
                <a:latin typeface="+mj-lt"/>
              </a:rPr>
            </a:br>
            <a:endParaRPr lang="nl-NL" dirty="0">
              <a:latin typeface="+mj-lt"/>
            </a:endParaRPr>
          </a:p>
        </p:txBody>
      </p:sp>
      <p:sp>
        <p:nvSpPr>
          <p:cNvPr id="5" name="Tijdelijke aanduiding voor tekst 4">
            <a:extLst>
              <a:ext uri="{FF2B5EF4-FFF2-40B4-BE49-F238E27FC236}">
                <a16:creationId xmlns:a16="http://schemas.microsoft.com/office/drawing/2014/main" id="{D76BAD5E-5485-3E4E-A8E5-363C354B4C1A}"/>
              </a:ext>
            </a:extLst>
          </p:cNvPr>
          <p:cNvSpPr>
            <a:spLocks noGrp="1"/>
          </p:cNvSpPr>
          <p:nvPr>
            <p:ph type="body" idx="1"/>
          </p:nvPr>
        </p:nvSpPr>
        <p:spPr/>
        <p:txBody>
          <a:bodyPr/>
          <a:lstStyle/>
          <a:p>
            <a:pPr marL="0" indent="0">
              <a:buNone/>
            </a:pPr>
            <a:r>
              <a:rPr lang="nl-NL" sz="1800" dirty="0"/>
              <a:t>Ik heb voor het tas graaien en voor het huis mijn eigen illustraties gebruikt.</a:t>
            </a:r>
            <a:endParaRPr lang="nl-NL" dirty="0"/>
          </a:p>
        </p:txBody>
      </p:sp>
      <p:pic>
        <p:nvPicPr>
          <p:cNvPr id="4" name="Afbeelding 3" descr="Afbeelding met clipart, Graphics, Animatie, tekenfilm&#10;&#10;Door AI gegenereerde inhoud is mogelijk onjuist.">
            <a:extLst>
              <a:ext uri="{FF2B5EF4-FFF2-40B4-BE49-F238E27FC236}">
                <a16:creationId xmlns:a16="http://schemas.microsoft.com/office/drawing/2014/main" id="{59F4E373-3A0C-04C0-E1C3-F4E7C7A1B967}"/>
              </a:ext>
            </a:extLst>
          </p:cNvPr>
          <p:cNvPicPr>
            <a:picLocks noChangeAspect="1"/>
          </p:cNvPicPr>
          <p:nvPr/>
        </p:nvPicPr>
        <p:blipFill>
          <a:blip r:embed="rId2"/>
          <a:stretch>
            <a:fillRect/>
          </a:stretch>
        </p:blipFill>
        <p:spPr>
          <a:xfrm>
            <a:off x="7077659" y="3150974"/>
            <a:ext cx="4446588" cy="2655287"/>
          </a:xfrm>
          <a:prstGeom prst="rect">
            <a:avLst/>
          </a:prstGeom>
        </p:spPr>
      </p:pic>
      <p:pic>
        <p:nvPicPr>
          <p:cNvPr id="7" name="Afbeelding 6" descr="Afbeelding met schermopname, meubels&#10;&#10;Door AI gegenereerde inhoud is mogelijk onjuist.">
            <a:extLst>
              <a:ext uri="{FF2B5EF4-FFF2-40B4-BE49-F238E27FC236}">
                <a16:creationId xmlns:a16="http://schemas.microsoft.com/office/drawing/2014/main" id="{11E520B1-30C1-1731-738D-35EACA305340}"/>
              </a:ext>
            </a:extLst>
          </p:cNvPr>
          <p:cNvPicPr>
            <a:picLocks noChangeAspect="1"/>
          </p:cNvPicPr>
          <p:nvPr/>
        </p:nvPicPr>
        <p:blipFill>
          <a:blip r:embed="rId3"/>
          <a:stretch>
            <a:fillRect/>
          </a:stretch>
        </p:blipFill>
        <p:spPr>
          <a:xfrm>
            <a:off x="838200" y="3150974"/>
            <a:ext cx="4451111" cy="2655287"/>
          </a:xfrm>
          <a:prstGeom prst="rect">
            <a:avLst/>
          </a:prstGeom>
        </p:spPr>
      </p:pic>
    </p:spTree>
    <p:extLst>
      <p:ext uri="{BB962C8B-B14F-4D97-AF65-F5344CB8AC3E}">
        <p14:creationId xmlns:p14="http://schemas.microsoft.com/office/powerpoint/2010/main" val="1199100305"/>
      </p:ext>
    </p:extLst>
  </p:cSld>
  <p:clrMapOvr>
    <a:masterClrMapping/>
  </p:clrMapOvr>
  <p:transition spd="med"/>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2814969-AAB3-4AE8-BDDB-E8584768F32B}"/>
              </a:ext>
            </a:extLst>
          </p:cNvPr>
          <p:cNvSpPr>
            <a:spLocks noGrp="1"/>
          </p:cNvSpPr>
          <p:nvPr>
            <p:ph type="title"/>
          </p:nvPr>
        </p:nvSpPr>
        <p:spPr/>
        <p:txBody>
          <a:bodyPr/>
          <a:lstStyle/>
          <a:p>
            <a:endParaRPr lang="nl-NL"/>
          </a:p>
        </p:txBody>
      </p:sp>
      <p:sp>
        <p:nvSpPr>
          <p:cNvPr id="3" name="Tijdelijke aanduiding voor tekst 2">
            <a:extLst>
              <a:ext uri="{FF2B5EF4-FFF2-40B4-BE49-F238E27FC236}">
                <a16:creationId xmlns:a16="http://schemas.microsoft.com/office/drawing/2014/main" id="{574011A0-31D2-46FF-B0DF-726F9C998300}"/>
              </a:ext>
            </a:extLst>
          </p:cNvPr>
          <p:cNvSpPr>
            <a:spLocks noGrp="1"/>
          </p:cNvSpPr>
          <p:nvPr>
            <p:ph type="body" sz="quarter" idx="11"/>
          </p:nvPr>
        </p:nvSpPr>
        <p:spPr/>
        <p:txBody>
          <a:bodyPr/>
          <a:lstStyle/>
          <a:p>
            <a:endParaRPr lang="nl-NL"/>
          </a:p>
        </p:txBody>
      </p:sp>
      <p:sp>
        <p:nvSpPr>
          <p:cNvPr id="5" name="Rechthoek 4">
            <a:extLst>
              <a:ext uri="{FF2B5EF4-FFF2-40B4-BE49-F238E27FC236}">
                <a16:creationId xmlns:a16="http://schemas.microsoft.com/office/drawing/2014/main" id="{97DFE60C-879A-4A99-878E-EB938ADAA392}"/>
              </a:ext>
            </a:extLst>
          </p:cNvPr>
          <p:cNvSpPr/>
          <p:nvPr/>
        </p:nvSpPr>
        <p:spPr>
          <a:xfrm>
            <a:off x="-812800" y="-495300"/>
            <a:ext cx="17106900" cy="73533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pic>
        <p:nvPicPr>
          <p:cNvPr id="4" name="Afbeelding 3">
            <a:extLst>
              <a:ext uri="{FF2B5EF4-FFF2-40B4-BE49-F238E27FC236}">
                <a16:creationId xmlns:a16="http://schemas.microsoft.com/office/drawing/2014/main" id="{7520598C-F132-4B44-9221-FD837A6757EC}"/>
              </a:ext>
            </a:extLst>
          </p:cNvPr>
          <p:cNvPicPr/>
          <p:nvPr/>
        </p:nvPicPr>
        <p:blipFill>
          <a:blip r:embed="rId2">
            <a:extLst>
              <a:ext uri="{28A0092B-C50C-407E-A947-70E740481C1C}">
                <a14:useLocalDpi xmlns:a14="http://schemas.microsoft.com/office/drawing/2010/main" val="0"/>
              </a:ext>
            </a:extLst>
          </a:blip>
          <a:stretch>
            <a:fillRect/>
          </a:stretch>
        </p:blipFill>
        <p:spPr>
          <a:xfrm>
            <a:off x="4368800" y="2311400"/>
            <a:ext cx="3454400" cy="2235200"/>
          </a:xfrm>
          <a:prstGeom prst="rect">
            <a:avLst/>
          </a:prstGeom>
        </p:spPr>
      </p:pic>
    </p:spTree>
    <p:extLst>
      <p:ext uri="{BB962C8B-B14F-4D97-AF65-F5344CB8AC3E}">
        <p14:creationId xmlns:p14="http://schemas.microsoft.com/office/powerpoint/2010/main" val="89638225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757C94-B6DA-49A1-807D-B5E744A318AC}"/>
              </a:ext>
            </a:extLst>
          </p:cNvPr>
          <p:cNvSpPr>
            <a:spLocks noGrp="1"/>
          </p:cNvSpPr>
          <p:nvPr>
            <p:ph type="title"/>
          </p:nvPr>
        </p:nvSpPr>
        <p:spPr/>
        <p:txBody>
          <a:bodyPr>
            <a:normAutofit/>
          </a:bodyPr>
          <a:lstStyle/>
          <a:p>
            <a:r>
              <a:rPr lang="nl-NL" dirty="0">
                <a:latin typeface="+mj-lt"/>
              </a:rPr>
              <a:t>Link naar Scratch-game</a:t>
            </a:r>
            <a:br>
              <a:rPr lang="nl-NL" dirty="0">
                <a:latin typeface="+mj-lt"/>
              </a:rPr>
            </a:br>
            <a:endParaRPr lang="nl-NL" dirty="0">
              <a:latin typeface="+mj-lt"/>
            </a:endParaRPr>
          </a:p>
        </p:txBody>
      </p:sp>
      <p:sp>
        <p:nvSpPr>
          <p:cNvPr id="5" name="Tijdelijke aanduiding voor tekst 4">
            <a:extLst>
              <a:ext uri="{FF2B5EF4-FFF2-40B4-BE49-F238E27FC236}">
                <a16:creationId xmlns:a16="http://schemas.microsoft.com/office/drawing/2014/main" id="{39496ADC-8ACF-ADB3-34B4-BB56FF7F82BE}"/>
              </a:ext>
            </a:extLst>
          </p:cNvPr>
          <p:cNvSpPr>
            <a:spLocks noGrp="1"/>
          </p:cNvSpPr>
          <p:nvPr>
            <p:ph type="body" idx="1"/>
          </p:nvPr>
        </p:nvSpPr>
        <p:spPr/>
        <p:txBody>
          <a:bodyPr/>
          <a:lstStyle/>
          <a:p>
            <a:pPr marL="0" indent="0">
              <a:buNone/>
            </a:pPr>
            <a:r>
              <a:rPr lang="nl-NL" dirty="0" err="1">
                <a:latin typeface="Open Sans" panose="020B0606030504020204" pitchFamily="34" charset="0"/>
                <a:ea typeface="Open Sans" panose="020B0606030504020204" pitchFamily="34" charset="0"/>
                <a:cs typeface="Open Sans" panose="020B0606030504020204" pitchFamily="34" charset="0"/>
              </a:rPr>
              <a:t>https</a:t>
            </a:r>
            <a:r>
              <a:rPr lang="nl-NL" dirty="0">
                <a:latin typeface="Open Sans" panose="020B0606030504020204" pitchFamily="34" charset="0"/>
                <a:ea typeface="Open Sans" panose="020B0606030504020204" pitchFamily="34" charset="0"/>
                <a:cs typeface="Open Sans" panose="020B0606030504020204" pitchFamily="34" charset="0"/>
              </a:rPr>
              <a:t>://</a:t>
            </a:r>
            <a:r>
              <a:rPr lang="nl-NL" dirty="0" err="1">
                <a:latin typeface="Open Sans" panose="020B0606030504020204" pitchFamily="34" charset="0"/>
                <a:ea typeface="Open Sans" panose="020B0606030504020204" pitchFamily="34" charset="0"/>
                <a:cs typeface="Open Sans" panose="020B0606030504020204" pitchFamily="34" charset="0"/>
              </a:rPr>
              <a:t>scratch.mit.edu</a:t>
            </a:r>
            <a:r>
              <a:rPr lang="nl-NL" dirty="0">
                <a:latin typeface="Open Sans" panose="020B0606030504020204" pitchFamily="34" charset="0"/>
                <a:ea typeface="Open Sans" panose="020B0606030504020204" pitchFamily="34" charset="0"/>
                <a:cs typeface="Open Sans" panose="020B0606030504020204" pitchFamily="34" charset="0"/>
              </a:rPr>
              <a:t>/</a:t>
            </a:r>
            <a:r>
              <a:rPr lang="nl-NL" dirty="0" err="1">
                <a:latin typeface="Open Sans" panose="020B0606030504020204" pitchFamily="34" charset="0"/>
                <a:ea typeface="Open Sans" panose="020B0606030504020204" pitchFamily="34" charset="0"/>
                <a:cs typeface="Open Sans" panose="020B0606030504020204" pitchFamily="34" charset="0"/>
              </a:rPr>
              <a:t>projects</a:t>
            </a:r>
            <a:r>
              <a:rPr lang="nl-NL" dirty="0">
                <a:latin typeface="Open Sans" panose="020B0606030504020204" pitchFamily="34" charset="0"/>
                <a:ea typeface="Open Sans" panose="020B0606030504020204" pitchFamily="34" charset="0"/>
                <a:cs typeface="Open Sans" panose="020B0606030504020204" pitchFamily="34" charset="0"/>
              </a:rPr>
              <a:t>/1130093634</a:t>
            </a:r>
          </a:p>
        </p:txBody>
      </p:sp>
    </p:spTree>
    <p:extLst>
      <p:ext uri="{BB962C8B-B14F-4D97-AF65-F5344CB8AC3E}">
        <p14:creationId xmlns:p14="http://schemas.microsoft.com/office/powerpoint/2010/main" val="1215883450"/>
      </p:ext>
    </p:extLst>
  </p:cSld>
  <p:clrMapOvr>
    <a:masterClrMapping/>
  </p:clrMapOvr>
  <p:transition spd="med"/>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DB5BD0B-C771-1FD7-00B3-DE843FFFBDB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F8755EE8-2C74-98D6-7F18-1392EDAD59B4}"/>
              </a:ext>
            </a:extLst>
          </p:cNvPr>
          <p:cNvSpPr>
            <a:spLocks noGrp="1"/>
          </p:cNvSpPr>
          <p:nvPr>
            <p:ph type="title"/>
          </p:nvPr>
        </p:nvSpPr>
        <p:spPr/>
        <p:txBody>
          <a:bodyPr>
            <a:normAutofit/>
          </a:bodyPr>
          <a:lstStyle/>
          <a:p>
            <a:r>
              <a:rPr lang="nl-NL" dirty="0">
                <a:latin typeface="+mj-lt"/>
              </a:rPr>
              <a:t>Bewijslast: Probleemdecompositie</a:t>
            </a:r>
            <a:br>
              <a:rPr lang="nl-NL" dirty="0">
                <a:latin typeface="+mj-lt"/>
              </a:rPr>
            </a:br>
            <a:endParaRPr lang="nl-NL" dirty="0">
              <a:latin typeface="+mj-lt"/>
            </a:endParaRPr>
          </a:p>
        </p:txBody>
      </p:sp>
      <p:sp>
        <p:nvSpPr>
          <p:cNvPr id="5" name="Tijdelijke aanduiding voor tekst 4">
            <a:extLst>
              <a:ext uri="{FF2B5EF4-FFF2-40B4-BE49-F238E27FC236}">
                <a16:creationId xmlns:a16="http://schemas.microsoft.com/office/drawing/2014/main" id="{3517B321-DB17-7221-CF8E-2E68D45EF464}"/>
              </a:ext>
            </a:extLst>
          </p:cNvPr>
          <p:cNvSpPr>
            <a:spLocks noGrp="1"/>
          </p:cNvSpPr>
          <p:nvPr>
            <p:ph type="body" idx="1"/>
          </p:nvPr>
        </p:nvSpPr>
        <p:spPr>
          <a:xfrm>
            <a:off x="838200" y="1825625"/>
            <a:ext cx="3581400" cy="3798998"/>
          </a:xfrm>
        </p:spPr>
        <p:txBody>
          <a:bodyPr>
            <a:normAutofit/>
          </a:bodyPr>
          <a:lstStyle/>
          <a:p>
            <a:pPr>
              <a:lnSpc>
                <a:spcPct val="100000"/>
              </a:lnSpc>
              <a:spcBef>
                <a:spcPts val="0"/>
              </a:spcBef>
              <a:defRPr sz="1500"/>
            </a:pPr>
            <a:r>
              <a:rPr lang="nl-NL" sz="1700" dirty="0">
                <a:latin typeface="Open Sans" panose="020B0606030504020204" pitchFamily="34" charset="0"/>
                <a:ea typeface="Open Sans" panose="020B0606030504020204" pitchFamily="34" charset="0"/>
                <a:cs typeface="Open Sans" panose="020B0606030504020204" pitchFamily="34" charset="0"/>
              </a:rPr>
              <a:t>Complexe problemen worden opgedeeld in kleinere, gemakkelijker te beheersen brokken. </a:t>
            </a:r>
          </a:p>
          <a:p>
            <a:pPr>
              <a:lnSpc>
                <a:spcPct val="100000"/>
              </a:lnSpc>
              <a:spcBef>
                <a:spcPts val="0"/>
              </a:spcBef>
              <a:defRPr sz="1500"/>
            </a:pPr>
            <a:endParaRPr lang="nl-NL" sz="1700" dirty="0">
              <a:latin typeface="Open Sans" panose="020B0606030504020204" pitchFamily="34" charset="0"/>
              <a:ea typeface="Open Sans" panose="020B0606030504020204" pitchFamily="34" charset="0"/>
              <a:cs typeface="Open Sans" panose="020B0606030504020204" pitchFamily="34" charset="0"/>
            </a:endParaRPr>
          </a:p>
          <a:p>
            <a:pPr>
              <a:lnSpc>
                <a:spcPct val="100000"/>
              </a:lnSpc>
              <a:spcBef>
                <a:spcPts val="0"/>
              </a:spcBef>
              <a:defRPr sz="1500"/>
            </a:pPr>
            <a:r>
              <a:rPr lang="nl-NL" sz="1700" dirty="0">
                <a:latin typeface="Open Sans" panose="020B0606030504020204" pitchFamily="34" charset="0"/>
                <a:ea typeface="Open Sans" panose="020B0606030504020204" pitchFamily="34" charset="0"/>
                <a:cs typeface="Open Sans" panose="020B0606030504020204" pitchFamily="34" charset="0"/>
              </a:rPr>
              <a:t>Het doel is om het probleem systematisch op te splitsen in delen die los van elkaar kunnen worden aangepakt en opgelost.</a:t>
            </a:r>
          </a:p>
          <a:p>
            <a:pPr>
              <a:lnSpc>
                <a:spcPct val="100000"/>
              </a:lnSpc>
              <a:spcBef>
                <a:spcPts val="0"/>
              </a:spcBef>
              <a:defRPr sz="1500"/>
            </a:pPr>
            <a:r>
              <a:rPr lang="nl-NL" sz="1700" dirty="0">
                <a:latin typeface="Open Sans" panose="020B0606030504020204" pitchFamily="34" charset="0"/>
                <a:ea typeface="Open Sans" panose="020B0606030504020204" pitchFamily="34" charset="0"/>
                <a:cs typeface="Open Sans" panose="020B0606030504020204" pitchFamily="34" charset="0"/>
              </a:rPr>
              <a:t>Hier heb ik mijn eigen interactieve verhaal met meerdere blokken de complexe problemen opgedeeld in kleinere brokken.</a:t>
            </a:r>
          </a:p>
        </p:txBody>
      </p:sp>
      <p:pic>
        <p:nvPicPr>
          <p:cNvPr id="4" name="Afbeelding 3" descr="Afbeelding met tekst, schermopname, diagram, Kleurrijkheid&#10;&#10;Door AI gegenereerde inhoud is mogelijk onjuist.">
            <a:extLst>
              <a:ext uri="{FF2B5EF4-FFF2-40B4-BE49-F238E27FC236}">
                <a16:creationId xmlns:a16="http://schemas.microsoft.com/office/drawing/2014/main" id="{33A472C6-307F-3D97-BAE5-D67593154D35}"/>
              </a:ext>
            </a:extLst>
          </p:cNvPr>
          <p:cNvPicPr>
            <a:picLocks noChangeAspect="1"/>
          </p:cNvPicPr>
          <p:nvPr/>
        </p:nvPicPr>
        <p:blipFill>
          <a:blip r:embed="rId2"/>
          <a:stretch>
            <a:fillRect/>
          </a:stretch>
        </p:blipFill>
        <p:spPr>
          <a:xfrm>
            <a:off x="4419600" y="1233377"/>
            <a:ext cx="7772400" cy="4635420"/>
          </a:xfrm>
          <a:prstGeom prst="rect">
            <a:avLst/>
          </a:prstGeom>
        </p:spPr>
      </p:pic>
    </p:spTree>
    <p:extLst>
      <p:ext uri="{BB962C8B-B14F-4D97-AF65-F5344CB8AC3E}">
        <p14:creationId xmlns:p14="http://schemas.microsoft.com/office/powerpoint/2010/main" val="1711872925"/>
      </p:ext>
    </p:extLst>
  </p:cSld>
  <p:clrMapOvr>
    <a:masterClrMapping/>
  </p:clrMapOvr>
  <p:transition spd="med"/>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BF2AADC-63FE-58BF-C663-8E915D07A808}"/>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83CA7C8B-E05E-BD5E-B28B-185EE49DCE88}"/>
              </a:ext>
            </a:extLst>
          </p:cNvPr>
          <p:cNvSpPr>
            <a:spLocks noGrp="1"/>
          </p:cNvSpPr>
          <p:nvPr>
            <p:ph type="title"/>
          </p:nvPr>
        </p:nvSpPr>
        <p:spPr/>
        <p:txBody>
          <a:bodyPr>
            <a:normAutofit/>
          </a:bodyPr>
          <a:lstStyle/>
          <a:p>
            <a:r>
              <a:rPr lang="nl-NL" dirty="0">
                <a:latin typeface="+mj-lt"/>
              </a:rPr>
              <a:t>Bewijslast: Variabelen</a:t>
            </a:r>
            <a:br>
              <a:rPr lang="nl-NL" dirty="0">
                <a:latin typeface="+mj-lt"/>
              </a:rPr>
            </a:br>
            <a:endParaRPr lang="nl-NL" dirty="0">
              <a:latin typeface="+mj-lt"/>
            </a:endParaRPr>
          </a:p>
        </p:txBody>
      </p:sp>
      <p:sp>
        <p:nvSpPr>
          <p:cNvPr id="5" name="Tijdelijke aanduiding voor tekst 4">
            <a:extLst>
              <a:ext uri="{FF2B5EF4-FFF2-40B4-BE49-F238E27FC236}">
                <a16:creationId xmlns:a16="http://schemas.microsoft.com/office/drawing/2014/main" id="{CBE97D69-95BD-D042-4A1D-999969E27C1E}"/>
              </a:ext>
            </a:extLst>
          </p:cNvPr>
          <p:cNvSpPr>
            <a:spLocks noGrp="1"/>
          </p:cNvSpPr>
          <p:nvPr>
            <p:ph type="body" idx="1"/>
          </p:nvPr>
        </p:nvSpPr>
        <p:spPr>
          <a:xfrm>
            <a:off x="838200" y="1825625"/>
            <a:ext cx="5257800" cy="3044087"/>
          </a:xfrm>
        </p:spPr>
        <p:txBody>
          <a:bodyPr>
            <a:normAutofit fontScale="85000" lnSpcReduction="20000"/>
          </a:bodyPr>
          <a:lstStyle/>
          <a:p>
            <a:pPr>
              <a:lnSpc>
                <a:spcPct val="100000"/>
              </a:lnSpc>
              <a:spcBef>
                <a:spcPts val="0"/>
              </a:spcBef>
              <a:defRPr sz="1500"/>
            </a:pPr>
            <a:r>
              <a:rPr lang="nl-NL" sz="2000" dirty="0">
                <a:latin typeface="Open Sans" panose="020B0606030504020204" pitchFamily="34" charset="0"/>
                <a:ea typeface="Open Sans" panose="020B0606030504020204" pitchFamily="34" charset="0"/>
                <a:cs typeface="Open Sans" panose="020B0606030504020204" pitchFamily="34" charset="0"/>
              </a:rPr>
              <a:t>Een variabele is een plek in het computergeheugen waar je een waarde kunt opslaan. </a:t>
            </a:r>
          </a:p>
          <a:p>
            <a:r>
              <a:rPr lang="nl-NL" dirty="0">
                <a:latin typeface="Open Sans" panose="020B0606030504020204" pitchFamily="34" charset="0"/>
                <a:ea typeface="Open Sans" panose="020B0606030504020204" pitchFamily="34" charset="0"/>
                <a:cs typeface="Open Sans" panose="020B0606030504020204" pitchFamily="34" charset="0"/>
              </a:rPr>
              <a:t>Ik heb zelf een variabel gemaakt en dat is tijd. Ik gebruik tijd bij mijn level om spanning voor de gebruiker te creëren, zodat hij/zij snel de sleutel moet vinden voordat de tijd afloopt. (Als de tijd afloopt, dan is het eten koud geworden).</a:t>
            </a:r>
          </a:p>
          <a:p>
            <a:r>
              <a:rPr lang="nl-NL" dirty="0">
                <a:latin typeface="Open Sans" panose="020B0606030504020204" pitchFamily="34" charset="0"/>
                <a:ea typeface="Open Sans" panose="020B0606030504020204" pitchFamily="34" charset="0"/>
                <a:cs typeface="Open Sans" panose="020B0606030504020204" pitchFamily="34" charset="0"/>
              </a:rPr>
              <a:t>Show </a:t>
            </a:r>
            <a:r>
              <a:rPr lang="nl-NL" dirty="0" err="1">
                <a:latin typeface="Open Sans" panose="020B0606030504020204" pitchFamily="34" charset="0"/>
                <a:ea typeface="Open Sans" panose="020B0606030504020204" pitchFamily="34" charset="0"/>
                <a:cs typeface="Open Sans" panose="020B0606030504020204" pitchFamily="34" charset="0"/>
              </a:rPr>
              <a:t>variable</a:t>
            </a:r>
            <a:r>
              <a:rPr lang="nl-NL" dirty="0">
                <a:latin typeface="Open Sans" panose="020B0606030504020204" pitchFamily="34" charset="0"/>
                <a:ea typeface="Open Sans" panose="020B0606030504020204" pitchFamily="34" charset="0"/>
                <a:cs typeface="Open Sans" panose="020B0606030504020204" pitchFamily="34" charset="0"/>
              </a:rPr>
              <a:t> (time) om tijd alleen te showen als hij bij de tas is. Change time </a:t>
            </a:r>
            <a:r>
              <a:rPr lang="nl-NL" dirty="0" err="1">
                <a:latin typeface="Open Sans" panose="020B0606030504020204" pitchFamily="34" charset="0"/>
                <a:ea typeface="Open Sans" panose="020B0606030504020204" pitchFamily="34" charset="0"/>
                <a:cs typeface="Open Sans" panose="020B0606030504020204" pitchFamily="34" charset="0"/>
              </a:rPr>
              <a:t>by</a:t>
            </a:r>
            <a:r>
              <a:rPr lang="nl-NL" dirty="0">
                <a:latin typeface="Open Sans" panose="020B0606030504020204" pitchFamily="34" charset="0"/>
                <a:ea typeface="Open Sans" panose="020B0606030504020204" pitchFamily="34" charset="0"/>
                <a:cs typeface="Open Sans" panose="020B0606030504020204" pitchFamily="34" charset="0"/>
              </a:rPr>
              <a:t> -1, om tijd af te trekken. Hier onder zie je een </a:t>
            </a:r>
            <a:r>
              <a:rPr lang="nl-NL" dirty="0" err="1">
                <a:latin typeface="Open Sans" panose="020B0606030504020204" pitchFamily="34" charset="0"/>
                <a:ea typeface="Open Sans" panose="020B0606030504020204" pitchFamily="34" charset="0"/>
                <a:cs typeface="Open Sans" panose="020B0606030504020204" pitchFamily="34" charset="0"/>
              </a:rPr>
              <a:t>example</a:t>
            </a:r>
            <a:r>
              <a:rPr lang="nl-NL" dirty="0">
                <a:latin typeface="Open Sans" panose="020B0606030504020204" pitchFamily="34" charset="0"/>
                <a:ea typeface="Open Sans" panose="020B0606030504020204" pitchFamily="34" charset="0"/>
                <a:cs typeface="Open Sans" panose="020B0606030504020204" pitchFamily="34" charset="0"/>
              </a:rPr>
              <a:t> van het spel met de tijd.</a:t>
            </a:r>
          </a:p>
        </p:txBody>
      </p:sp>
      <p:pic>
        <p:nvPicPr>
          <p:cNvPr id="4" name="Afbeelding 3" descr="Afbeelding met tekst, schermopname, diagram, Lettertype&#10;&#10;Door AI gegenereerde inhoud is mogelijk onjuist.">
            <a:extLst>
              <a:ext uri="{FF2B5EF4-FFF2-40B4-BE49-F238E27FC236}">
                <a16:creationId xmlns:a16="http://schemas.microsoft.com/office/drawing/2014/main" id="{BE3CA2CD-C51C-4FC7-2B00-8BD7844BB330}"/>
              </a:ext>
            </a:extLst>
          </p:cNvPr>
          <p:cNvPicPr>
            <a:picLocks noChangeAspect="1"/>
          </p:cNvPicPr>
          <p:nvPr/>
        </p:nvPicPr>
        <p:blipFill>
          <a:blip r:embed="rId2"/>
          <a:stretch>
            <a:fillRect/>
          </a:stretch>
        </p:blipFill>
        <p:spPr>
          <a:xfrm>
            <a:off x="8721798" y="236138"/>
            <a:ext cx="2632002" cy="3485624"/>
          </a:xfrm>
          <a:prstGeom prst="rect">
            <a:avLst/>
          </a:prstGeom>
        </p:spPr>
      </p:pic>
      <p:pic>
        <p:nvPicPr>
          <p:cNvPr id="7" name="Afbeelding 6" descr="Afbeelding met schermopname, clipart, grafische vormgeving, Graphics&#10;&#10;Door AI gegenereerde inhoud is mogelijk onjuist.">
            <a:extLst>
              <a:ext uri="{FF2B5EF4-FFF2-40B4-BE49-F238E27FC236}">
                <a16:creationId xmlns:a16="http://schemas.microsoft.com/office/drawing/2014/main" id="{A0EC33F4-0478-2197-E2A6-46081C7B8711}"/>
              </a:ext>
            </a:extLst>
          </p:cNvPr>
          <p:cNvPicPr>
            <a:picLocks noChangeAspect="1"/>
          </p:cNvPicPr>
          <p:nvPr/>
        </p:nvPicPr>
        <p:blipFill>
          <a:blip r:embed="rId3"/>
          <a:stretch>
            <a:fillRect/>
          </a:stretch>
        </p:blipFill>
        <p:spPr>
          <a:xfrm>
            <a:off x="7342333" y="3657599"/>
            <a:ext cx="4011467" cy="2964263"/>
          </a:xfrm>
          <a:prstGeom prst="rect">
            <a:avLst/>
          </a:prstGeom>
        </p:spPr>
      </p:pic>
      <p:sp>
        <p:nvSpPr>
          <p:cNvPr id="6" name="Tekstvak 5">
            <a:extLst>
              <a:ext uri="{FF2B5EF4-FFF2-40B4-BE49-F238E27FC236}">
                <a16:creationId xmlns:a16="http://schemas.microsoft.com/office/drawing/2014/main" id="{59D185A4-F654-59B5-FF77-817308A0302D}"/>
              </a:ext>
            </a:extLst>
          </p:cNvPr>
          <p:cNvSpPr txBox="1"/>
          <p:nvPr/>
        </p:nvSpPr>
        <p:spPr>
          <a:xfrm>
            <a:off x="838200" y="4869712"/>
            <a:ext cx="6097772" cy="87716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3.2.1 Je ontwikkelt een werkend technisch prototype waarmee je de basisprincipes van programmeren kunt aantonen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
        <p:nvSpPr>
          <p:cNvPr id="9" name="Tekstvak 8">
            <a:extLst>
              <a:ext uri="{FF2B5EF4-FFF2-40B4-BE49-F238E27FC236}">
                <a16:creationId xmlns:a16="http://schemas.microsoft.com/office/drawing/2014/main" id="{CC520342-E08A-01DE-A100-4DB64AA562D1}"/>
              </a:ext>
            </a:extLst>
          </p:cNvPr>
          <p:cNvSpPr txBox="1"/>
          <p:nvPr/>
        </p:nvSpPr>
        <p:spPr>
          <a:xfrm>
            <a:off x="838200" y="5746875"/>
            <a:ext cx="6097772" cy="61555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3.2.2 Je maakt in je uitleg navolgbaar dat je de basisprincipes van programmeren begrijpt.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563683643"/>
      </p:ext>
    </p:extLst>
  </p:cSld>
  <p:clrMapOvr>
    <a:masterClrMapping/>
  </p:clrMapOvr>
  <p:transition spd="med"/>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BEEBDC4-C328-FBA1-B8B6-08C4D602480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BDC9B8D-1E75-EA59-536E-E77798C92335}"/>
              </a:ext>
            </a:extLst>
          </p:cNvPr>
          <p:cNvSpPr>
            <a:spLocks noGrp="1"/>
          </p:cNvSpPr>
          <p:nvPr>
            <p:ph type="title"/>
          </p:nvPr>
        </p:nvSpPr>
        <p:spPr/>
        <p:txBody>
          <a:bodyPr>
            <a:normAutofit/>
          </a:bodyPr>
          <a:lstStyle/>
          <a:p>
            <a:r>
              <a:rPr lang="nl-NL" dirty="0">
                <a:latin typeface="+mj-lt"/>
              </a:rPr>
              <a:t>Bewijslast: Operatoren</a:t>
            </a:r>
            <a:br>
              <a:rPr lang="nl-NL" dirty="0">
                <a:latin typeface="+mj-lt"/>
              </a:rPr>
            </a:br>
            <a:endParaRPr lang="nl-NL" dirty="0">
              <a:latin typeface="+mj-lt"/>
            </a:endParaRPr>
          </a:p>
        </p:txBody>
      </p:sp>
      <p:sp>
        <p:nvSpPr>
          <p:cNvPr id="5" name="Tijdelijke aanduiding voor tekst 4">
            <a:extLst>
              <a:ext uri="{FF2B5EF4-FFF2-40B4-BE49-F238E27FC236}">
                <a16:creationId xmlns:a16="http://schemas.microsoft.com/office/drawing/2014/main" id="{2397913A-1117-3961-3D97-4C4BB03A1EA2}"/>
              </a:ext>
            </a:extLst>
          </p:cNvPr>
          <p:cNvSpPr>
            <a:spLocks noGrp="1"/>
          </p:cNvSpPr>
          <p:nvPr>
            <p:ph type="body" idx="1"/>
          </p:nvPr>
        </p:nvSpPr>
        <p:spPr>
          <a:xfrm>
            <a:off x="838200" y="1825626"/>
            <a:ext cx="5445642" cy="3596980"/>
          </a:xfrm>
        </p:spPr>
        <p:txBody>
          <a:bodyPr>
            <a:normAutofit/>
          </a:bodyPr>
          <a:lstStyle/>
          <a:p>
            <a:r>
              <a:rPr lang="nl-NL" sz="1700" b="0" i="0" dirty="0">
                <a:effectLst/>
                <a:latin typeface="Open Sans" panose="020B0606030504020204" pitchFamily="34" charset="0"/>
                <a:ea typeface="Open Sans" panose="020B0606030504020204" pitchFamily="34" charset="0"/>
                <a:cs typeface="Open Sans" panose="020B0606030504020204" pitchFamily="34" charset="0"/>
              </a:rPr>
              <a:t>Vergelijkingsoperators: Deze operators worden gebruikt om twee waarden te vergelijken en een logische waarde (waar of onwaar) te geven. In Scratch zien deze operators eruit als blokken met een vraagteken of een gelijkteken, afhankelijk van de vergelijking die moet worden uitgevoerd.</a:t>
            </a:r>
          </a:p>
          <a:p>
            <a:r>
              <a:rPr lang="nl-NL" sz="1700" dirty="0">
                <a:latin typeface="Open Sans" panose="020B0606030504020204" pitchFamily="34" charset="0"/>
                <a:ea typeface="Open Sans" panose="020B0606030504020204" pitchFamily="34" charset="0"/>
                <a:cs typeface="Open Sans" panose="020B0606030504020204" pitchFamily="34" charset="0"/>
              </a:rPr>
              <a:t>Hier heb ik bijvoorbeeld (variabel = tijd = 0, dan switch je terug naar backdrop </a:t>
            </a:r>
            <a:r>
              <a:rPr lang="nl-NL" sz="1700" dirty="0" err="1">
                <a:latin typeface="Open Sans" panose="020B0606030504020204" pitchFamily="34" charset="0"/>
                <a:ea typeface="Open Sans" panose="020B0606030504020204" pitchFamily="34" charset="0"/>
                <a:cs typeface="Open Sans" panose="020B0606030504020204" pitchFamily="34" charset="0"/>
              </a:rPr>
              <a:t>space</a:t>
            </a:r>
            <a:r>
              <a:rPr lang="nl-NL" sz="1700" dirty="0">
                <a:latin typeface="Open Sans" panose="020B0606030504020204" pitchFamily="34" charset="0"/>
                <a:ea typeface="Open Sans" panose="020B0606030504020204" pitchFamily="34" charset="0"/>
                <a:cs typeface="Open Sans" panose="020B0606030504020204" pitchFamily="34" charset="0"/>
              </a:rPr>
              <a:t>.)</a:t>
            </a:r>
          </a:p>
          <a:p>
            <a:r>
              <a:rPr lang="nl-NL" sz="1700" dirty="0">
                <a:latin typeface="Open Sans" panose="020B0606030504020204" pitchFamily="34" charset="0"/>
                <a:ea typeface="Open Sans" panose="020B0606030504020204" pitchFamily="34" charset="0"/>
                <a:cs typeface="Open Sans" panose="020B0606030504020204" pitchFamily="34" charset="0"/>
              </a:rPr>
              <a:t>Ook zie je </a:t>
            </a:r>
            <a:r>
              <a:rPr lang="nl-NL" sz="1700" dirty="0" err="1">
                <a:latin typeface="Open Sans" panose="020B0606030504020204" pitchFamily="34" charset="0"/>
                <a:ea typeface="Open Sans" panose="020B0606030504020204" pitchFamily="34" charset="0"/>
                <a:cs typeface="Open Sans" panose="020B0606030504020204" pitchFamily="34" charset="0"/>
              </a:rPr>
              <a:t>repeat</a:t>
            </a:r>
            <a:r>
              <a:rPr lang="nl-NL" sz="1700" dirty="0">
                <a:latin typeface="Open Sans" panose="020B0606030504020204" pitchFamily="34" charset="0"/>
                <a:ea typeface="Open Sans" panose="020B0606030504020204" pitchFamily="34" charset="0"/>
                <a:cs typeface="Open Sans" panose="020B0606030504020204" pitchFamily="34" charset="0"/>
              </a:rPr>
              <a:t> </a:t>
            </a:r>
            <a:r>
              <a:rPr lang="nl-NL" sz="1700" dirty="0" err="1">
                <a:latin typeface="Open Sans" panose="020B0606030504020204" pitchFamily="34" charset="0"/>
                <a:ea typeface="Open Sans" panose="020B0606030504020204" pitchFamily="34" charset="0"/>
                <a:cs typeface="Open Sans" panose="020B0606030504020204" pitchFamily="34" charset="0"/>
              </a:rPr>
              <a:t>until</a:t>
            </a:r>
            <a:r>
              <a:rPr lang="nl-NL" sz="1700" dirty="0">
                <a:latin typeface="Open Sans" panose="020B0606030504020204" pitchFamily="34" charset="0"/>
                <a:ea typeface="Open Sans" panose="020B0606030504020204" pitchFamily="34" charset="0"/>
                <a:cs typeface="Open Sans" panose="020B0606030504020204" pitchFamily="34" charset="0"/>
              </a:rPr>
              <a:t> time = 0. Dat betekent dat de tijd telkens -1 af gaat tot het 0 seconde is, want dan gaat hij naar backdrop genaamd (Space).</a:t>
            </a:r>
          </a:p>
        </p:txBody>
      </p:sp>
      <p:pic>
        <p:nvPicPr>
          <p:cNvPr id="4" name="Afbeelding 3" descr="Afbeelding met tekst, schermopname, diagram, Lettertype&#10;&#10;Door AI gegenereerde inhoud is mogelijk onjuist.">
            <a:extLst>
              <a:ext uri="{FF2B5EF4-FFF2-40B4-BE49-F238E27FC236}">
                <a16:creationId xmlns:a16="http://schemas.microsoft.com/office/drawing/2014/main" id="{C2B792C7-31E0-BA1F-F2E2-1B700466490C}"/>
              </a:ext>
            </a:extLst>
          </p:cNvPr>
          <p:cNvPicPr>
            <a:picLocks noChangeAspect="1"/>
          </p:cNvPicPr>
          <p:nvPr/>
        </p:nvPicPr>
        <p:blipFill>
          <a:blip r:embed="rId2"/>
          <a:stretch>
            <a:fillRect/>
          </a:stretch>
        </p:blipFill>
        <p:spPr>
          <a:xfrm>
            <a:off x="7341338" y="365129"/>
            <a:ext cx="4229100" cy="5600700"/>
          </a:xfrm>
          <a:prstGeom prst="rect">
            <a:avLst/>
          </a:prstGeom>
        </p:spPr>
      </p:pic>
      <p:cxnSp>
        <p:nvCxnSpPr>
          <p:cNvPr id="7" name="Rechte verbindingslijn met pijl 6">
            <a:extLst>
              <a:ext uri="{FF2B5EF4-FFF2-40B4-BE49-F238E27FC236}">
                <a16:creationId xmlns:a16="http://schemas.microsoft.com/office/drawing/2014/main" id="{B3035198-6D93-0ED6-3019-B5599A7A67AD}"/>
              </a:ext>
            </a:extLst>
          </p:cNvPr>
          <p:cNvCxnSpPr>
            <a:cxnSpLocks/>
          </p:cNvCxnSpPr>
          <p:nvPr/>
        </p:nvCxnSpPr>
        <p:spPr>
          <a:xfrm>
            <a:off x="6096000" y="4774018"/>
            <a:ext cx="1421219" cy="0"/>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cxnSp>
        <p:nvCxnSpPr>
          <p:cNvPr id="8" name="Rechte verbindingslijn met pijl 7">
            <a:extLst>
              <a:ext uri="{FF2B5EF4-FFF2-40B4-BE49-F238E27FC236}">
                <a16:creationId xmlns:a16="http://schemas.microsoft.com/office/drawing/2014/main" id="{76AAEBB6-9770-B1E4-1ED4-73E636B302EB}"/>
              </a:ext>
            </a:extLst>
          </p:cNvPr>
          <p:cNvCxnSpPr/>
          <p:nvPr/>
        </p:nvCxnSpPr>
        <p:spPr>
          <a:xfrm flipV="1">
            <a:off x="6195902" y="2901101"/>
            <a:ext cx="1233377" cy="797442"/>
          </a:xfrm>
          <a:prstGeom prst="straightConnector1">
            <a:avLst/>
          </a:prstGeom>
          <a:ln>
            <a:solidFill>
              <a:schemeClr val="tx2"/>
            </a:solidFill>
            <a:tailEnd type="triangle"/>
          </a:ln>
        </p:spPr>
        <p:style>
          <a:lnRef idx="1">
            <a:schemeClr val="accent1"/>
          </a:lnRef>
          <a:fillRef idx="0">
            <a:schemeClr val="accent1"/>
          </a:fillRef>
          <a:effectRef idx="0">
            <a:schemeClr val="accent1"/>
          </a:effectRef>
          <a:fontRef idx="minor">
            <a:schemeClr val="tx1"/>
          </a:fontRef>
        </p:style>
      </p:cxnSp>
      <p:sp>
        <p:nvSpPr>
          <p:cNvPr id="6" name="Tekstvak 5">
            <a:extLst>
              <a:ext uri="{FF2B5EF4-FFF2-40B4-BE49-F238E27FC236}">
                <a16:creationId xmlns:a16="http://schemas.microsoft.com/office/drawing/2014/main" id="{56E91774-D651-C8B7-3544-24ABBC361B84}"/>
              </a:ext>
            </a:extLst>
          </p:cNvPr>
          <p:cNvSpPr txBox="1"/>
          <p:nvPr/>
        </p:nvSpPr>
        <p:spPr>
          <a:xfrm>
            <a:off x="838200" y="5667800"/>
            <a:ext cx="6097772" cy="87716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3.2.1 Je ontwikkelt een werkend technisch prototype waarmee je de basisprincipes van programmeren kunt aantonen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
        <p:nvSpPr>
          <p:cNvPr id="10" name="Tekstvak 9">
            <a:extLst>
              <a:ext uri="{FF2B5EF4-FFF2-40B4-BE49-F238E27FC236}">
                <a16:creationId xmlns:a16="http://schemas.microsoft.com/office/drawing/2014/main" id="{DFA902DA-38BA-B2B7-1193-74879C105BD3}"/>
              </a:ext>
            </a:extLst>
          </p:cNvPr>
          <p:cNvSpPr txBox="1"/>
          <p:nvPr/>
        </p:nvSpPr>
        <p:spPr>
          <a:xfrm>
            <a:off x="838200" y="5037014"/>
            <a:ext cx="6097772" cy="61555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3.2.2 Je maakt in je uitleg navolgbaar dat je de basisprincipes van programmeren begrijpt.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647277447"/>
      </p:ext>
    </p:extLst>
  </p:cSld>
  <p:clrMapOvr>
    <a:masterClrMapping/>
  </p:clrMapOvr>
  <p:transition spd="med"/>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DBD0DB0-DA69-34F2-4E3F-364E6AFF0A49}"/>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AA6829DD-9702-D6C5-BCA2-7280F5A9087C}"/>
              </a:ext>
            </a:extLst>
          </p:cNvPr>
          <p:cNvSpPr>
            <a:spLocks noGrp="1"/>
          </p:cNvSpPr>
          <p:nvPr>
            <p:ph type="title"/>
          </p:nvPr>
        </p:nvSpPr>
        <p:spPr/>
        <p:txBody>
          <a:bodyPr>
            <a:normAutofit/>
          </a:bodyPr>
          <a:lstStyle/>
          <a:p>
            <a:r>
              <a:rPr lang="nl-NL" dirty="0">
                <a:latin typeface="+mj-lt"/>
              </a:rPr>
              <a:t>Bewijslast: Conditionele statements</a:t>
            </a:r>
            <a:br>
              <a:rPr lang="nl-NL" dirty="0">
                <a:latin typeface="+mj-lt"/>
              </a:rPr>
            </a:br>
            <a:endParaRPr lang="nl-NL" dirty="0">
              <a:latin typeface="+mj-lt"/>
            </a:endParaRPr>
          </a:p>
        </p:txBody>
      </p:sp>
      <p:pic>
        <p:nvPicPr>
          <p:cNvPr id="3" name="Afbeelding 2" descr="Afbeelding met tekst, schermopname, diagram, Lettertype&#10;&#10;Door AI gegenereerde inhoud is mogelijk onjuist.">
            <a:extLst>
              <a:ext uri="{FF2B5EF4-FFF2-40B4-BE49-F238E27FC236}">
                <a16:creationId xmlns:a16="http://schemas.microsoft.com/office/drawing/2014/main" id="{E36D9E15-7752-2585-8358-13C2B9824EFD}"/>
              </a:ext>
            </a:extLst>
          </p:cNvPr>
          <p:cNvPicPr>
            <a:picLocks noChangeAspect="1"/>
          </p:cNvPicPr>
          <p:nvPr/>
        </p:nvPicPr>
        <p:blipFill>
          <a:blip r:embed="rId2"/>
          <a:stretch>
            <a:fillRect/>
          </a:stretch>
        </p:blipFill>
        <p:spPr>
          <a:xfrm>
            <a:off x="6173727" y="1435394"/>
            <a:ext cx="3200124" cy="4238002"/>
          </a:xfrm>
          <a:prstGeom prst="rect">
            <a:avLst/>
          </a:prstGeom>
        </p:spPr>
      </p:pic>
      <p:sp>
        <p:nvSpPr>
          <p:cNvPr id="4" name="Rechthoek 3">
            <a:extLst>
              <a:ext uri="{FF2B5EF4-FFF2-40B4-BE49-F238E27FC236}">
                <a16:creationId xmlns:a16="http://schemas.microsoft.com/office/drawing/2014/main" id="{1EADB6C4-5B7A-1CFA-703A-C5B36932431B}"/>
              </a:ext>
            </a:extLst>
          </p:cNvPr>
          <p:cNvSpPr/>
          <p:nvPr/>
        </p:nvSpPr>
        <p:spPr>
          <a:xfrm>
            <a:off x="6283842" y="4321953"/>
            <a:ext cx="2304973" cy="1315497"/>
          </a:xfrm>
          <a:prstGeom prst="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8" name="Tijdelijke aanduiding voor tekst 4">
            <a:extLst>
              <a:ext uri="{FF2B5EF4-FFF2-40B4-BE49-F238E27FC236}">
                <a16:creationId xmlns:a16="http://schemas.microsoft.com/office/drawing/2014/main" id="{6AF71104-C5C0-3A18-4F97-2541F720E2E9}"/>
              </a:ext>
            </a:extLst>
          </p:cNvPr>
          <p:cNvSpPr>
            <a:spLocks noGrp="1"/>
          </p:cNvSpPr>
          <p:nvPr>
            <p:ph type="body" idx="1"/>
          </p:nvPr>
        </p:nvSpPr>
        <p:spPr>
          <a:xfrm>
            <a:off x="838200" y="1825626"/>
            <a:ext cx="5445642" cy="3596980"/>
          </a:xfrm>
        </p:spPr>
        <p:txBody>
          <a:bodyPr>
            <a:normAutofit/>
          </a:bodyPr>
          <a:lstStyle/>
          <a:p>
            <a:r>
              <a:rPr lang="nl-NL" sz="1700" dirty="0">
                <a:ea typeface="Open Sans" pitchFamily="2" charset="0"/>
              </a:rPr>
              <a:t>Een </a:t>
            </a:r>
            <a:r>
              <a:rPr lang="nl-NL" sz="1700" dirty="0" err="1">
                <a:ea typeface="Open Sans" pitchFamily="2" charset="0"/>
              </a:rPr>
              <a:t>conditional</a:t>
            </a:r>
            <a:r>
              <a:rPr lang="nl-NL" sz="1700" dirty="0">
                <a:ea typeface="Open Sans" pitchFamily="2" charset="0"/>
              </a:rPr>
              <a:t> statement is een stukje code dat controleert of een bepaalde voorwaarde waar is. Afhankelijk van het resultaat van deze controle, zal het programma een bepaalde actie uitvoeren. </a:t>
            </a:r>
          </a:p>
          <a:p>
            <a:r>
              <a:rPr lang="nl-NL" sz="1700" dirty="0"/>
              <a:t>Het stukje in het rode vlak is een </a:t>
            </a:r>
            <a:r>
              <a:rPr lang="nl-NL" sz="1700" dirty="0" err="1"/>
              <a:t>conditional</a:t>
            </a:r>
            <a:r>
              <a:rPr lang="nl-NL" sz="1700" dirty="0"/>
              <a:t> statement</a:t>
            </a:r>
            <a:r>
              <a:rPr lang="nl-NL" sz="1700" b="0" i="0" dirty="0">
                <a:effectLst/>
              </a:rPr>
              <a:t>, want het is een </a:t>
            </a:r>
            <a:r>
              <a:rPr lang="nl-NL" sz="1700" b="0" i="0" dirty="0" err="1">
                <a:effectLst/>
              </a:rPr>
              <a:t>if</a:t>
            </a:r>
            <a:r>
              <a:rPr lang="nl-NL" sz="1700" b="0" i="0" dirty="0">
                <a:effectLst/>
              </a:rPr>
              <a:t>, </a:t>
            </a:r>
            <a:r>
              <a:rPr lang="nl-NL" sz="1700" b="0" i="0" dirty="0" err="1">
                <a:effectLst/>
              </a:rPr>
              <a:t>then</a:t>
            </a:r>
            <a:r>
              <a:rPr lang="nl-NL" sz="1700" b="0" i="0" dirty="0">
                <a:effectLst/>
              </a:rPr>
              <a:t> switch backdrop </a:t>
            </a:r>
            <a:r>
              <a:rPr lang="nl-NL" sz="1700" b="0" i="0" dirty="0" err="1">
                <a:effectLst/>
              </a:rPr>
              <a:t>to</a:t>
            </a:r>
            <a:r>
              <a:rPr lang="nl-NL" sz="1700" b="0" i="0" dirty="0">
                <a:effectLst/>
              </a:rPr>
              <a:t> </a:t>
            </a:r>
            <a:r>
              <a:rPr lang="nl-NL" sz="1700" b="0" i="0" dirty="0" err="1">
                <a:effectLst/>
              </a:rPr>
              <a:t>space</a:t>
            </a:r>
            <a:r>
              <a:rPr lang="nl-NL" sz="1700" b="0" i="0" dirty="0">
                <a:effectLst/>
              </a:rPr>
              <a:t>. Het controleert of de tijd gelijk is aan 0 en als dat zo is verandert die de backdrop naar </a:t>
            </a:r>
            <a:r>
              <a:rPr lang="nl-NL" sz="1700" b="0" i="0" dirty="0" err="1">
                <a:effectLst/>
              </a:rPr>
              <a:t>space</a:t>
            </a:r>
            <a:r>
              <a:rPr lang="nl-NL" sz="1700" b="0" i="0" dirty="0">
                <a:effectLst/>
              </a:rPr>
              <a:t>.</a:t>
            </a:r>
            <a:endParaRPr lang="nl-NL" sz="1700" dirty="0"/>
          </a:p>
        </p:txBody>
      </p:sp>
      <p:pic>
        <p:nvPicPr>
          <p:cNvPr id="10" name="Afbeelding 9" descr="Afbeelding met schermopname, Graphics, grafische vormgeving, illustratie&#10;&#10;Door AI gegenereerde inhoud is mogelijk onjuist.">
            <a:extLst>
              <a:ext uri="{FF2B5EF4-FFF2-40B4-BE49-F238E27FC236}">
                <a16:creationId xmlns:a16="http://schemas.microsoft.com/office/drawing/2014/main" id="{AA9F359E-851D-3359-A48A-13C7C1BB011F}"/>
              </a:ext>
            </a:extLst>
          </p:cNvPr>
          <p:cNvPicPr>
            <a:picLocks noChangeAspect="1"/>
          </p:cNvPicPr>
          <p:nvPr/>
        </p:nvPicPr>
        <p:blipFill>
          <a:blip r:embed="rId3"/>
          <a:stretch>
            <a:fillRect/>
          </a:stretch>
        </p:blipFill>
        <p:spPr>
          <a:xfrm>
            <a:off x="9365625" y="3624116"/>
            <a:ext cx="2742810" cy="2064418"/>
          </a:xfrm>
          <a:prstGeom prst="rect">
            <a:avLst/>
          </a:prstGeom>
        </p:spPr>
      </p:pic>
      <p:sp>
        <p:nvSpPr>
          <p:cNvPr id="6" name="Tekstvak 5">
            <a:extLst>
              <a:ext uri="{FF2B5EF4-FFF2-40B4-BE49-F238E27FC236}">
                <a16:creationId xmlns:a16="http://schemas.microsoft.com/office/drawing/2014/main" id="{165859CB-3BEA-980E-3EED-F8B7A4E072C5}"/>
              </a:ext>
            </a:extLst>
          </p:cNvPr>
          <p:cNvSpPr txBox="1"/>
          <p:nvPr/>
        </p:nvSpPr>
        <p:spPr>
          <a:xfrm>
            <a:off x="838200" y="5630867"/>
            <a:ext cx="6097772" cy="87716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3.2.1 Je ontwikkelt een werkend technisch prototype waarmee je de basisprincipes van programmeren kunt aantonen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kstvak 6">
            <a:extLst>
              <a:ext uri="{FF2B5EF4-FFF2-40B4-BE49-F238E27FC236}">
                <a16:creationId xmlns:a16="http://schemas.microsoft.com/office/drawing/2014/main" id="{0B239AC9-4276-54FF-016F-9281B84B6457}"/>
              </a:ext>
            </a:extLst>
          </p:cNvPr>
          <p:cNvSpPr txBox="1"/>
          <p:nvPr/>
        </p:nvSpPr>
        <p:spPr>
          <a:xfrm>
            <a:off x="838200" y="5037014"/>
            <a:ext cx="6097772" cy="61555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3.2.2 Je maakt in je uitleg navolgbaar dat je de basisprincipes van programmeren begrijpt.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614744132"/>
      </p:ext>
    </p:extLst>
  </p:cSld>
  <p:clrMapOvr>
    <a:masterClrMapping/>
  </p:clrMapOvr>
  <p:transition spd="med"/>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202F86-6263-488A-A563-9DCADBF65261}"/>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EF737DBA-CB91-4AF7-C33C-E72B1C66F78D}"/>
              </a:ext>
            </a:extLst>
          </p:cNvPr>
          <p:cNvSpPr>
            <a:spLocks noGrp="1"/>
          </p:cNvSpPr>
          <p:nvPr>
            <p:ph type="title"/>
          </p:nvPr>
        </p:nvSpPr>
        <p:spPr/>
        <p:txBody>
          <a:bodyPr>
            <a:normAutofit/>
          </a:bodyPr>
          <a:lstStyle/>
          <a:p>
            <a:r>
              <a:rPr lang="nl-NL" dirty="0">
                <a:latin typeface="+mj-lt"/>
              </a:rPr>
              <a:t>Bewijslast: Loops</a:t>
            </a:r>
            <a:br>
              <a:rPr lang="nl-NL" dirty="0">
                <a:latin typeface="+mj-lt"/>
              </a:rPr>
            </a:br>
            <a:endParaRPr lang="nl-NL" dirty="0">
              <a:latin typeface="+mj-lt"/>
            </a:endParaRPr>
          </a:p>
        </p:txBody>
      </p:sp>
      <p:pic>
        <p:nvPicPr>
          <p:cNvPr id="3" name="Afbeelding 2" descr="Afbeelding met tekst, schermopname, diagram, Lettertype&#10;&#10;Door AI gegenereerde inhoud is mogelijk onjuist.">
            <a:extLst>
              <a:ext uri="{FF2B5EF4-FFF2-40B4-BE49-F238E27FC236}">
                <a16:creationId xmlns:a16="http://schemas.microsoft.com/office/drawing/2014/main" id="{EA901FCF-4871-CBC2-D84C-B16767B68FF3}"/>
              </a:ext>
            </a:extLst>
          </p:cNvPr>
          <p:cNvPicPr>
            <a:picLocks noChangeAspect="1"/>
          </p:cNvPicPr>
          <p:nvPr/>
        </p:nvPicPr>
        <p:blipFill>
          <a:blip r:embed="rId2"/>
          <a:stretch>
            <a:fillRect/>
          </a:stretch>
        </p:blipFill>
        <p:spPr>
          <a:xfrm>
            <a:off x="8353401" y="1435394"/>
            <a:ext cx="3200124" cy="4238002"/>
          </a:xfrm>
          <a:prstGeom prst="rect">
            <a:avLst/>
          </a:prstGeom>
        </p:spPr>
      </p:pic>
      <p:sp>
        <p:nvSpPr>
          <p:cNvPr id="4" name="Rechthoek 3">
            <a:extLst>
              <a:ext uri="{FF2B5EF4-FFF2-40B4-BE49-F238E27FC236}">
                <a16:creationId xmlns:a16="http://schemas.microsoft.com/office/drawing/2014/main" id="{86116896-2D76-DD75-AF6A-4A5AF2A32FB1}"/>
              </a:ext>
            </a:extLst>
          </p:cNvPr>
          <p:cNvSpPr/>
          <p:nvPr/>
        </p:nvSpPr>
        <p:spPr>
          <a:xfrm>
            <a:off x="8463516" y="3141739"/>
            <a:ext cx="2304973" cy="1315497"/>
          </a:xfrm>
          <a:prstGeom prst="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ijdelijke aanduiding voor tekst 4">
            <a:extLst>
              <a:ext uri="{FF2B5EF4-FFF2-40B4-BE49-F238E27FC236}">
                <a16:creationId xmlns:a16="http://schemas.microsoft.com/office/drawing/2014/main" id="{EEE6532E-7D53-DD05-C66F-726C6DD5818C}"/>
              </a:ext>
            </a:extLst>
          </p:cNvPr>
          <p:cNvSpPr>
            <a:spLocks noGrp="1"/>
          </p:cNvSpPr>
          <p:nvPr>
            <p:ph type="body" idx="1"/>
          </p:nvPr>
        </p:nvSpPr>
        <p:spPr>
          <a:xfrm>
            <a:off x="838200" y="1825626"/>
            <a:ext cx="5445642" cy="3596980"/>
          </a:xfrm>
        </p:spPr>
        <p:txBody>
          <a:bodyPr>
            <a:normAutofit/>
          </a:bodyPr>
          <a:lstStyle/>
          <a:p>
            <a:pPr>
              <a:lnSpc>
                <a:spcPct val="100000"/>
              </a:lnSpc>
              <a:spcBef>
                <a:spcPts val="0"/>
              </a:spcBef>
              <a:defRPr sz="1500"/>
            </a:pPr>
            <a:r>
              <a:rPr lang="nl-NL" sz="1700" dirty="0">
                <a:latin typeface="Open Sans" panose="020B0606030504020204" pitchFamily="34" charset="0"/>
                <a:ea typeface="Open Sans" panose="020B0606030504020204" pitchFamily="34" charset="0"/>
                <a:cs typeface="Open Sans" panose="020B0606030504020204" pitchFamily="34" charset="0"/>
              </a:rPr>
              <a:t>Loops worden gebruikt om bepaalde taken of bewerkingen meerdere keren te laten plaatsvinden zonder dat de code opnieuw hoeft te worden geschreven.</a:t>
            </a:r>
          </a:p>
          <a:p>
            <a:pPr>
              <a:lnSpc>
                <a:spcPct val="100000"/>
              </a:lnSpc>
              <a:spcBef>
                <a:spcPts val="0"/>
              </a:spcBef>
              <a:defRPr sz="1500"/>
            </a:pPr>
            <a:r>
              <a:rPr lang="nl-NL" sz="1700" dirty="0">
                <a:latin typeface="Open Sans" panose="020B0606030504020204" pitchFamily="34" charset="0"/>
                <a:ea typeface="Open Sans" panose="020B0606030504020204" pitchFamily="34" charset="0"/>
                <a:cs typeface="Open Sans" panose="020B0606030504020204" pitchFamily="34" charset="0"/>
              </a:rPr>
              <a:t>In dit geval is het stukje in het rode vlak een loop, omdat hij de </a:t>
            </a:r>
            <a:r>
              <a:rPr lang="nl-NL" sz="1700" dirty="0" err="1">
                <a:latin typeface="Open Sans" panose="020B0606030504020204" pitchFamily="34" charset="0"/>
                <a:ea typeface="Open Sans" panose="020B0606030504020204" pitchFamily="34" charset="0"/>
                <a:cs typeface="Open Sans" panose="020B0606030504020204" pitchFamily="34" charset="0"/>
              </a:rPr>
              <a:t>repeat</a:t>
            </a:r>
            <a:r>
              <a:rPr lang="nl-NL" sz="1700" dirty="0">
                <a:latin typeface="Open Sans" panose="020B0606030504020204" pitchFamily="34" charset="0"/>
                <a:ea typeface="Open Sans" panose="020B0606030504020204" pitchFamily="34" charset="0"/>
                <a:cs typeface="Open Sans" panose="020B0606030504020204" pitchFamily="34" charset="0"/>
              </a:rPr>
              <a:t> blok gebruikt voor de tijd. De tijd </a:t>
            </a:r>
            <a:r>
              <a:rPr lang="nl-NL" sz="1700" dirty="0" err="1">
                <a:latin typeface="Open Sans" panose="020B0606030504020204" pitchFamily="34" charset="0"/>
                <a:ea typeface="Open Sans" panose="020B0606030504020204" pitchFamily="34" charset="0"/>
                <a:cs typeface="Open Sans" panose="020B0606030504020204" pitchFamily="34" charset="0"/>
              </a:rPr>
              <a:t>repeat</a:t>
            </a:r>
            <a:r>
              <a:rPr lang="nl-NL" sz="1700" dirty="0">
                <a:latin typeface="Open Sans" panose="020B0606030504020204" pitchFamily="34" charset="0"/>
                <a:ea typeface="Open Sans" panose="020B0606030504020204" pitchFamily="34" charset="0"/>
                <a:cs typeface="Open Sans" panose="020B0606030504020204" pitchFamily="34" charset="0"/>
              </a:rPr>
              <a:t> met -1 seconde telkens tot hij op 0 staat.</a:t>
            </a:r>
          </a:p>
          <a:p>
            <a:pPr>
              <a:lnSpc>
                <a:spcPct val="100000"/>
              </a:lnSpc>
              <a:spcBef>
                <a:spcPts val="0"/>
              </a:spcBef>
              <a:defRPr sz="1500"/>
            </a:pPr>
            <a:r>
              <a:rPr lang="nl-NL" sz="1700" dirty="0">
                <a:latin typeface="Open Sans" panose="020B0606030504020204" pitchFamily="34" charset="0"/>
                <a:ea typeface="Open Sans" panose="020B0606030504020204" pitchFamily="34" charset="0"/>
                <a:cs typeface="Open Sans" panose="020B0606030504020204" pitchFamily="34" charset="0"/>
              </a:rPr>
              <a:t>Daarna word je namelijk naar een andere backdrop gestuurd.</a:t>
            </a:r>
          </a:p>
        </p:txBody>
      </p:sp>
      <p:sp>
        <p:nvSpPr>
          <p:cNvPr id="6" name="Tekstvak 5">
            <a:extLst>
              <a:ext uri="{FF2B5EF4-FFF2-40B4-BE49-F238E27FC236}">
                <a16:creationId xmlns:a16="http://schemas.microsoft.com/office/drawing/2014/main" id="{55296D90-F0DC-BB6C-DF8B-01C7940FA8DA}"/>
              </a:ext>
            </a:extLst>
          </p:cNvPr>
          <p:cNvSpPr txBox="1"/>
          <p:nvPr/>
        </p:nvSpPr>
        <p:spPr>
          <a:xfrm>
            <a:off x="838200" y="5538092"/>
            <a:ext cx="6097772" cy="87716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3.2.1 Je ontwikkelt een werkend technisch prototype waarmee je de basisprincipes van programmeren kunt aantonen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
        <p:nvSpPr>
          <p:cNvPr id="7" name="Tekstvak 6">
            <a:extLst>
              <a:ext uri="{FF2B5EF4-FFF2-40B4-BE49-F238E27FC236}">
                <a16:creationId xmlns:a16="http://schemas.microsoft.com/office/drawing/2014/main" id="{4D2FFEFB-53E2-049A-83B7-ACCF97B9EE02}"/>
              </a:ext>
            </a:extLst>
          </p:cNvPr>
          <p:cNvSpPr txBox="1"/>
          <p:nvPr/>
        </p:nvSpPr>
        <p:spPr>
          <a:xfrm>
            <a:off x="838200" y="4922539"/>
            <a:ext cx="6097772" cy="61555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3.2.2 Je maakt in je uitleg navolgbaar dat je de basisprincipes van programmeren begrijpt.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95754180"/>
      </p:ext>
    </p:extLst>
  </p:cSld>
  <p:clrMapOvr>
    <a:masterClrMapping/>
  </p:clrMapOvr>
  <p:transition spd="med"/>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AC9EF57-8D07-99D3-4063-1444FCC67FCA}"/>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C566DCF5-D681-4F98-F1EE-FA53C37C2CC6}"/>
              </a:ext>
            </a:extLst>
          </p:cNvPr>
          <p:cNvSpPr>
            <a:spLocks noGrp="1"/>
          </p:cNvSpPr>
          <p:nvPr>
            <p:ph type="title"/>
          </p:nvPr>
        </p:nvSpPr>
        <p:spPr/>
        <p:txBody>
          <a:bodyPr>
            <a:normAutofit/>
          </a:bodyPr>
          <a:lstStyle/>
          <a:p>
            <a:r>
              <a:rPr lang="nl-NL" dirty="0">
                <a:latin typeface="+mj-lt"/>
              </a:rPr>
              <a:t>Bewijslast: Datatypes </a:t>
            </a:r>
            <a:br>
              <a:rPr lang="nl-NL" dirty="0">
                <a:latin typeface="+mj-lt"/>
              </a:rPr>
            </a:br>
            <a:endParaRPr lang="nl-NL" dirty="0">
              <a:latin typeface="+mj-lt"/>
            </a:endParaRPr>
          </a:p>
        </p:txBody>
      </p:sp>
      <p:pic>
        <p:nvPicPr>
          <p:cNvPr id="4" name="Afbeelding 3" descr="Afbeelding met tekst, schermopname, Lettertype, ontwerp&#10;&#10;Door AI gegenereerde inhoud is mogelijk onjuist.">
            <a:extLst>
              <a:ext uri="{FF2B5EF4-FFF2-40B4-BE49-F238E27FC236}">
                <a16:creationId xmlns:a16="http://schemas.microsoft.com/office/drawing/2014/main" id="{5EA0D9A8-D485-DCFB-E8C0-40A65B1EC682}"/>
              </a:ext>
            </a:extLst>
          </p:cNvPr>
          <p:cNvPicPr>
            <a:picLocks noChangeAspect="1"/>
          </p:cNvPicPr>
          <p:nvPr/>
        </p:nvPicPr>
        <p:blipFill>
          <a:blip r:embed="rId2"/>
          <a:stretch>
            <a:fillRect/>
          </a:stretch>
        </p:blipFill>
        <p:spPr>
          <a:xfrm>
            <a:off x="6524927" y="563525"/>
            <a:ext cx="5212826" cy="5004313"/>
          </a:xfrm>
          <a:prstGeom prst="rect">
            <a:avLst/>
          </a:prstGeom>
        </p:spPr>
      </p:pic>
      <p:sp>
        <p:nvSpPr>
          <p:cNvPr id="6" name="Rechthoek 5">
            <a:extLst>
              <a:ext uri="{FF2B5EF4-FFF2-40B4-BE49-F238E27FC236}">
                <a16:creationId xmlns:a16="http://schemas.microsoft.com/office/drawing/2014/main" id="{C2422408-CB3D-810E-8013-192FD38B01C3}"/>
              </a:ext>
            </a:extLst>
          </p:cNvPr>
          <p:cNvSpPr/>
          <p:nvPr/>
        </p:nvSpPr>
        <p:spPr>
          <a:xfrm>
            <a:off x="6524926" y="3429001"/>
            <a:ext cx="5300489" cy="2020330"/>
          </a:xfrm>
          <a:prstGeom prst="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ijdelijke aanduiding voor tekst 4">
            <a:extLst>
              <a:ext uri="{FF2B5EF4-FFF2-40B4-BE49-F238E27FC236}">
                <a16:creationId xmlns:a16="http://schemas.microsoft.com/office/drawing/2014/main" id="{BDB27B1F-AB6A-AB0D-0AF0-010C4E00C4D8}"/>
              </a:ext>
            </a:extLst>
          </p:cNvPr>
          <p:cNvSpPr>
            <a:spLocks noGrp="1"/>
          </p:cNvSpPr>
          <p:nvPr>
            <p:ph type="body" idx="1"/>
          </p:nvPr>
        </p:nvSpPr>
        <p:spPr>
          <a:xfrm>
            <a:off x="838200" y="1825626"/>
            <a:ext cx="5445642" cy="3596980"/>
          </a:xfrm>
        </p:spPr>
        <p:txBody>
          <a:bodyPr>
            <a:normAutofit/>
          </a:bodyPr>
          <a:lstStyle/>
          <a:p>
            <a:pPr rtl="0">
              <a:lnSpc>
                <a:spcPct val="150000"/>
              </a:lnSpc>
            </a:pPr>
            <a:r>
              <a:rPr lang="en-GB" sz="1700" dirty="0">
                <a:latin typeface="Open Sans" panose="020B0606030504020204" pitchFamily="34" charset="0"/>
                <a:ea typeface="Open Sans" panose="020B0606030504020204" pitchFamily="34" charset="0"/>
                <a:cs typeface="Open Sans" panose="020B0606030504020204" pitchFamily="34" charset="0"/>
              </a:rPr>
              <a:t>Data Types </a:t>
            </a:r>
            <a:r>
              <a:rPr lang="en-GB" sz="1700" dirty="0" err="1">
                <a:latin typeface="Open Sans" panose="020B0606030504020204" pitchFamily="34" charset="0"/>
                <a:ea typeface="Open Sans" panose="020B0606030504020204" pitchFamily="34" charset="0"/>
                <a:cs typeface="Open Sans" panose="020B0606030504020204" pitchFamily="34" charset="0"/>
              </a:rPr>
              <a:t>geven</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aan</a:t>
            </a:r>
            <a:r>
              <a:rPr lang="en-GB" sz="1700" dirty="0">
                <a:latin typeface="Open Sans" panose="020B0606030504020204" pitchFamily="34" charset="0"/>
                <a:ea typeface="Open Sans" panose="020B0606030504020204" pitchFamily="34" charset="0"/>
                <a:cs typeface="Open Sans" panose="020B0606030504020204" pitchFamily="34" charset="0"/>
              </a:rPr>
              <a:t> tot welk </a:t>
            </a:r>
            <a:r>
              <a:rPr lang="en-GB" sz="1700" dirty="0" err="1">
                <a:latin typeface="Open Sans" panose="020B0606030504020204" pitchFamily="34" charset="0"/>
                <a:ea typeface="Open Sans" panose="020B0606030504020204" pitchFamily="34" charset="0"/>
                <a:cs typeface="Open Sans" panose="020B0606030504020204" pitchFamily="34" charset="0"/>
              </a:rPr>
              <a:t>soort</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gegevens</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een</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waarde</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behoort</a:t>
            </a:r>
            <a:r>
              <a:rPr lang="en-GB" sz="1700" dirty="0">
                <a:latin typeface="Open Sans" panose="020B0606030504020204" pitchFamily="34" charset="0"/>
                <a:ea typeface="Open Sans" panose="020B0606030504020204" pitchFamily="34" charset="0"/>
                <a:cs typeface="Open Sans" panose="020B0606030504020204" pitchFamily="34" charset="0"/>
              </a:rPr>
              <a:t>.</a:t>
            </a:r>
            <a:endParaRPr lang="nl-NL" sz="1700" dirty="0">
              <a:latin typeface="Open Sans" panose="020B0606030504020204" pitchFamily="34" charset="0"/>
              <a:ea typeface="Open Sans" panose="020B0606030504020204" pitchFamily="34" charset="0"/>
              <a:cs typeface="Open Sans" panose="020B0606030504020204" pitchFamily="34" charset="0"/>
            </a:endParaRPr>
          </a:p>
          <a:p>
            <a:pPr rtl="0">
              <a:lnSpc>
                <a:spcPct val="150000"/>
              </a:lnSpc>
            </a:pPr>
            <a:endParaRPr lang="en-GB" sz="1700" dirty="0">
              <a:latin typeface="Open Sans" panose="020B0606030504020204" pitchFamily="34" charset="0"/>
              <a:ea typeface="Open Sans" panose="020B0606030504020204" pitchFamily="34" charset="0"/>
              <a:cs typeface="Open Sans" panose="020B0606030504020204" pitchFamily="34" charset="0"/>
            </a:endParaRPr>
          </a:p>
          <a:p>
            <a:pPr>
              <a:lnSpc>
                <a:spcPct val="150000"/>
              </a:lnSpc>
            </a:pPr>
            <a:r>
              <a:rPr lang="en-GB" sz="1700" dirty="0">
                <a:latin typeface="Open Sans" panose="020B0606030504020204" pitchFamily="34" charset="0"/>
                <a:ea typeface="Open Sans" panose="020B0606030504020204" pitchFamily="34" charset="0"/>
                <a:cs typeface="Open Sans" panose="020B0606030504020204" pitchFamily="34" charset="0"/>
              </a:rPr>
              <a:t>Als je </a:t>
            </a:r>
            <a:r>
              <a:rPr lang="en-GB" sz="1700" dirty="0" err="1">
                <a:latin typeface="Open Sans" panose="020B0606030504020204" pitchFamily="34" charset="0"/>
                <a:ea typeface="Open Sans" panose="020B0606030504020204" pitchFamily="34" charset="0"/>
                <a:cs typeface="Open Sans" panose="020B0606030504020204" pitchFamily="34" charset="0"/>
              </a:rPr>
              <a:t>een</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b="1" dirty="0" err="1">
                <a:latin typeface="Open Sans" panose="020B0606030504020204" pitchFamily="34" charset="0"/>
                <a:ea typeface="Open Sans" panose="020B0606030504020204" pitchFamily="34" charset="0"/>
                <a:cs typeface="Open Sans" panose="020B0606030504020204" pitchFamily="34" charset="0"/>
              </a:rPr>
              <a:t>cijfer</a:t>
            </a:r>
            <a:r>
              <a:rPr lang="en-GB" sz="1700" dirty="0">
                <a:latin typeface="Open Sans" panose="020B0606030504020204" pitchFamily="34" charset="0"/>
                <a:ea typeface="Open Sans" panose="020B0606030504020204" pitchFamily="34" charset="0"/>
                <a:cs typeface="Open Sans" panose="020B0606030504020204" pitchFamily="34" charset="0"/>
              </a:rPr>
              <a:t> wilt </a:t>
            </a:r>
            <a:r>
              <a:rPr lang="en-GB" sz="1700" dirty="0" err="1">
                <a:latin typeface="Open Sans" panose="020B0606030504020204" pitchFamily="34" charset="0"/>
                <a:ea typeface="Open Sans" panose="020B0606030504020204" pitchFamily="34" charset="0"/>
                <a:cs typeface="Open Sans" panose="020B0606030504020204" pitchFamily="34" charset="0"/>
              </a:rPr>
              <a:t>gebruiken</a:t>
            </a:r>
            <a:r>
              <a:rPr lang="en-GB" sz="1700" dirty="0">
                <a:latin typeface="Open Sans" panose="020B0606030504020204" pitchFamily="34" charset="0"/>
                <a:ea typeface="Open Sans" panose="020B0606030504020204" pitchFamily="34" charset="0"/>
                <a:cs typeface="Open Sans" panose="020B0606030504020204" pitchFamily="34" charset="0"/>
              </a:rPr>
              <a:t> in je code </a:t>
            </a:r>
            <a:r>
              <a:rPr lang="en-GB" sz="1700" dirty="0" err="1">
                <a:latin typeface="Open Sans" panose="020B0606030504020204" pitchFamily="34" charset="0"/>
                <a:ea typeface="Open Sans" panose="020B0606030504020204" pitchFamily="34" charset="0"/>
                <a:cs typeface="Open Sans" panose="020B0606030504020204" pitchFamily="34" charset="0"/>
              </a:rPr>
              <a:t>definieer</a:t>
            </a:r>
            <a:r>
              <a:rPr lang="en-GB" sz="1700" dirty="0">
                <a:latin typeface="Open Sans" panose="020B0606030504020204" pitchFamily="34" charset="0"/>
                <a:ea typeface="Open Sans" panose="020B0606030504020204" pitchFamily="34" charset="0"/>
                <a:cs typeface="Open Sans" panose="020B0606030504020204" pitchFamily="34" charset="0"/>
              </a:rPr>
              <a:t> je </a:t>
            </a:r>
            <a:r>
              <a:rPr lang="en-GB" sz="1700" dirty="0" err="1">
                <a:latin typeface="Open Sans" panose="020B0606030504020204" pitchFamily="34" charset="0"/>
                <a:ea typeface="Open Sans" panose="020B0606030504020204" pitchFamily="34" charset="0"/>
                <a:cs typeface="Open Sans" panose="020B0606030504020204" pitchFamily="34" charset="0"/>
              </a:rPr>
              <a:t>dat</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dus</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anders</a:t>
            </a:r>
            <a:r>
              <a:rPr lang="en-GB" sz="1700" dirty="0">
                <a:latin typeface="Open Sans" panose="020B0606030504020204" pitchFamily="34" charset="0"/>
                <a:ea typeface="Open Sans" panose="020B0606030504020204" pitchFamily="34" charset="0"/>
                <a:cs typeface="Open Sans" panose="020B0606030504020204" pitchFamily="34" charset="0"/>
              </a:rPr>
              <a:t> dan </a:t>
            </a:r>
            <a:r>
              <a:rPr lang="en-GB" sz="1700" dirty="0" err="1">
                <a:latin typeface="Open Sans" panose="020B0606030504020204" pitchFamily="34" charset="0"/>
                <a:ea typeface="Open Sans" panose="020B0606030504020204" pitchFamily="34" charset="0"/>
                <a:cs typeface="Open Sans" panose="020B0606030504020204" pitchFamily="34" charset="0"/>
              </a:rPr>
              <a:t>dat</a:t>
            </a:r>
            <a:r>
              <a:rPr lang="en-GB" sz="1700" dirty="0">
                <a:latin typeface="Open Sans" panose="020B0606030504020204" pitchFamily="34" charset="0"/>
                <a:ea typeface="Open Sans" panose="020B0606030504020204" pitchFamily="34" charset="0"/>
                <a:cs typeface="Open Sans" panose="020B0606030504020204" pitchFamily="34" charset="0"/>
              </a:rPr>
              <a:t> je </a:t>
            </a:r>
            <a:r>
              <a:rPr lang="en-GB" sz="1700" dirty="0" err="1">
                <a:latin typeface="Open Sans" panose="020B0606030504020204" pitchFamily="34" charset="0"/>
                <a:ea typeface="Open Sans" panose="020B0606030504020204" pitchFamily="34" charset="0"/>
                <a:cs typeface="Open Sans" panose="020B0606030504020204" pitchFamily="34" charset="0"/>
              </a:rPr>
              <a:t>een</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b="1" dirty="0" err="1">
                <a:latin typeface="Open Sans" panose="020B0606030504020204" pitchFamily="34" charset="0"/>
                <a:ea typeface="Open Sans" panose="020B0606030504020204" pitchFamily="34" charset="0"/>
                <a:cs typeface="Open Sans" panose="020B0606030504020204" pitchFamily="34" charset="0"/>
              </a:rPr>
              <a:t>tekst</a:t>
            </a:r>
            <a:r>
              <a:rPr lang="en-GB" sz="1700" b="1" dirty="0">
                <a:latin typeface="Open Sans" panose="020B0606030504020204" pitchFamily="34" charset="0"/>
                <a:ea typeface="Open Sans" panose="020B0606030504020204" pitchFamily="34" charset="0"/>
                <a:cs typeface="Open Sans" panose="020B0606030504020204" pitchFamily="34" charset="0"/>
              </a:rPr>
              <a:t> </a:t>
            </a:r>
            <a:r>
              <a:rPr lang="en-GB" sz="1700" dirty="0">
                <a:latin typeface="Open Sans" panose="020B0606030504020204" pitchFamily="34" charset="0"/>
                <a:ea typeface="Open Sans" panose="020B0606030504020204" pitchFamily="34" charset="0"/>
                <a:cs typeface="Open Sans" panose="020B0606030504020204" pitchFamily="34" charset="0"/>
              </a:rPr>
              <a:t>wilt </a:t>
            </a:r>
            <a:r>
              <a:rPr lang="en-GB" sz="1700" dirty="0" err="1">
                <a:latin typeface="Open Sans" panose="020B0606030504020204" pitchFamily="34" charset="0"/>
                <a:ea typeface="Open Sans" panose="020B0606030504020204" pitchFamily="34" charset="0"/>
                <a:cs typeface="Open Sans" panose="020B0606030504020204" pitchFamily="34" charset="0"/>
              </a:rPr>
              <a:t>gebruiken</a:t>
            </a:r>
            <a:r>
              <a:rPr lang="en-GB" sz="1700" dirty="0">
                <a:latin typeface="Open Sans" panose="020B0606030504020204" pitchFamily="34" charset="0"/>
                <a:ea typeface="Open Sans" panose="020B0606030504020204" pitchFamily="34" charset="0"/>
                <a:cs typeface="Open Sans" panose="020B0606030504020204" pitchFamily="34" charset="0"/>
              </a:rPr>
              <a:t>.</a:t>
            </a:r>
          </a:p>
          <a:p>
            <a:pPr>
              <a:lnSpc>
                <a:spcPct val="150000"/>
              </a:lnSpc>
            </a:pPr>
            <a:r>
              <a:rPr lang="en-GB" sz="1700" dirty="0" err="1">
                <a:latin typeface="Open Sans" panose="020B0606030504020204" pitchFamily="34" charset="0"/>
                <a:ea typeface="Open Sans" panose="020B0606030504020204" pitchFamily="34" charset="0"/>
                <a:cs typeface="Open Sans" panose="020B0606030504020204" pitchFamily="34" charset="0"/>
              </a:rPr>
              <a:t>Ik</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gebruik</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dat</a:t>
            </a:r>
            <a:r>
              <a:rPr lang="en-GB" sz="1700" dirty="0">
                <a:latin typeface="Open Sans" panose="020B0606030504020204" pitchFamily="34" charset="0"/>
                <a:ea typeface="Open Sans" panose="020B0606030504020204" pitchFamily="34" charset="0"/>
                <a:cs typeface="Open Sans" panose="020B0606030504020204" pitchFamily="34" charset="0"/>
              </a:rPr>
              <a:t> met </a:t>
            </a:r>
            <a:r>
              <a:rPr lang="en-GB" sz="1700" dirty="0" err="1">
                <a:latin typeface="Open Sans" panose="020B0606030504020204" pitchFamily="34" charset="0"/>
                <a:ea typeface="Open Sans" panose="020B0606030504020204" pitchFamily="34" charset="0"/>
                <a:cs typeface="Open Sans" panose="020B0606030504020204" pitchFamily="34" charset="0"/>
              </a:rPr>
              <a:t>mijn</a:t>
            </a:r>
            <a:r>
              <a:rPr lang="en-GB" sz="1700" dirty="0">
                <a:latin typeface="Open Sans" panose="020B0606030504020204" pitchFamily="34" charset="0"/>
                <a:ea typeface="Open Sans" panose="020B0606030504020204" pitchFamily="34" charset="0"/>
                <a:cs typeface="Open Sans" panose="020B0606030504020204" pitchFamily="34" charset="0"/>
              </a:rPr>
              <a:t> say </a:t>
            </a:r>
            <a:r>
              <a:rPr lang="en-GB" sz="1700" dirty="0" err="1">
                <a:latin typeface="Open Sans" panose="020B0606030504020204" pitchFamily="34" charset="0"/>
                <a:ea typeface="Open Sans" panose="020B0606030504020204" pitchFamily="34" charset="0"/>
                <a:cs typeface="Open Sans" panose="020B0606030504020204" pitchFamily="34" charset="0"/>
              </a:rPr>
              <a:t>en</a:t>
            </a:r>
            <a:r>
              <a:rPr lang="en-GB" sz="1700" dirty="0">
                <a:latin typeface="Open Sans" panose="020B0606030504020204" pitchFamily="34" charset="0"/>
                <a:ea typeface="Open Sans" panose="020B0606030504020204" pitchFamily="34" charset="0"/>
                <a:cs typeface="Open Sans" panose="020B0606030504020204" pitchFamily="34" charset="0"/>
              </a:rPr>
              <a:t> think </a:t>
            </a:r>
            <a:r>
              <a:rPr lang="en-GB" sz="1700" dirty="0" err="1">
                <a:latin typeface="Open Sans" panose="020B0606030504020204" pitchFamily="34" charset="0"/>
                <a:ea typeface="Open Sans" panose="020B0606030504020204" pitchFamily="34" charset="0"/>
                <a:cs typeface="Open Sans" panose="020B0606030504020204" pitchFamily="34" charset="0"/>
              </a:rPr>
              <a:t>blokjes</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Ik</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geef</a:t>
            </a:r>
            <a:r>
              <a:rPr lang="en-GB" sz="1700" dirty="0">
                <a:latin typeface="Open Sans" panose="020B0606030504020204" pitchFamily="34" charset="0"/>
                <a:ea typeface="Open Sans" panose="020B0606030504020204" pitchFamily="34" charset="0"/>
                <a:cs typeface="Open Sans" panose="020B0606030504020204" pitchFamily="34" charset="0"/>
              </a:rPr>
              <a:t> de sprite </a:t>
            </a:r>
            <a:r>
              <a:rPr lang="en-GB" sz="1700" dirty="0" err="1">
                <a:latin typeface="Open Sans" panose="020B0606030504020204" pitchFamily="34" charset="0"/>
                <a:ea typeface="Open Sans" panose="020B0606030504020204" pitchFamily="34" charset="0"/>
                <a:cs typeface="Open Sans" panose="020B0606030504020204" pitchFamily="34" charset="0"/>
              </a:rPr>
              <a:t>een</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paar</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seconde</a:t>
            </a:r>
            <a:r>
              <a:rPr lang="en-GB" sz="1700" dirty="0">
                <a:latin typeface="Open Sans" panose="020B0606030504020204" pitchFamily="34" charset="0"/>
                <a:ea typeface="Open Sans" panose="020B0606030504020204" pitchFamily="34" charset="0"/>
                <a:cs typeface="Open Sans" panose="020B0606030504020204" pitchFamily="34" charset="0"/>
              </a:rPr>
              <a:t> om de zin </a:t>
            </a:r>
            <a:r>
              <a:rPr lang="en-GB" sz="1700" dirty="0" err="1">
                <a:latin typeface="Open Sans" panose="020B0606030504020204" pitchFamily="34" charset="0"/>
                <a:ea typeface="Open Sans" panose="020B0606030504020204" pitchFamily="34" charset="0"/>
                <a:cs typeface="Open Sans" panose="020B0606030504020204" pitchFamily="34" charset="0"/>
              </a:rPr>
              <a:t>te</a:t>
            </a:r>
            <a:r>
              <a:rPr lang="en-GB" sz="1700" dirty="0">
                <a:latin typeface="Open Sans" panose="020B0606030504020204" pitchFamily="34" charset="0"/>
                <a:ea typeface="Open Sans" panose="020B0606030504020204" pitchFamily="34" charset="0"/>
                <a:cs typeface="Open Sans" panose="020B0606030504020204" pitchFamily="34" charset="0"/>
              </a:rPr>
              <a:t> </a:t>
            </a:r>
            <a:r>
              <a:rPr lang="en-GB" sz="1700" dirty="0" err="1">
                <a:latin typeface="Open Sans" panose="020B0606030504020204" pitchFamily="34" charset="0"/>
                <a:ea typeface="Open Sans" panose="020B0606030504020204" pitchFamily="34" charset="0"/>
                <a:cs typeface="Open Sans" panose="020B0606030504020204" pitchFamily="34" charset="0"/>
              </a:rPr>
              <a:t>zeggen</a:t>
            </a:r>
            <a:r>
              <a:rPr lang="en-GB" sz="1700" dirty="0">
                <a:latin typeface="Open Sans" panose="020B0606030504020204" pitchFamily="34" charset="0"/>
                <a:ea typeface="Open Sans" panose="020B0606030504020204" pitchFamily="34" charset="0"/>
                <a:cs typeface="Open Sans" panose="020B0606030504020204" pitchFamily="34" charset="0"/>
              </a:rPr>
              <a:t>.</a:t>
            </a:r>
          </a:p>
        </p:txBody>
      </p:sp>
      <p:cxnSp>
        <p:nvCxnSpPr>
          <p:cNvPr id="10" name="Straight Arrow Connector 8">
            <a:extLst>
              <a:ext uri="{FF2B5EF4-FFF2-40B4-BE49-F238E27FC236}">
                <a16:creationId xmlns:a16="http://schemas.microsoft.com/office/drawing/2014/main" id="{889E243A-8165-89A8-AAC7-A02E963883D9}"/>
              </a:ext>
            </a:extLst>
          </p:cNvPr>
          <p:cNvCxnSpPr>
            <a:cxnSpLocks/>
          </p:cNvCxnSpPr>
          <p:nvPr/>
        </p:nvCxnSpPr>
        <p:spPr>
          <a:xfrm>
            <a:off x="10911016" y="2273643"/>
            <a:ext cx="0" cy="1155357"/>
          </a:xfrm>
          <a:prstGeom prst="straightConnector1">
            <a:avLst/>
          </a:prstGeom>
          <a:ln w="76200">
            <a:solidFill>
              <a:srgbClr val="FF2F59"/>
            </a:solidFill>
            <a:tailEnd type="triangle"/>
          </a:ln>
        </p:spPr>
        <p:style>
          <a:lnRef idx="1">
            <a:schemeClr val="accent2"/>
          </a:lnRef>
          <a:fillRef idx="0">
            <a:schemeClr val="accent2"/>
          </a:fillRef>
          <a:effectRef idx="0">
            <a:schemeClr val="accent2"/>
          </a:effectRef>
          <a:fontRef idx="minor">
            <a:schemeClr val="tx1"/>
          </a:fontRef>
        </p:style>
      </p:cxnSp>
      <p:sp>
        <p:nvSpPr>
          <p:cNvPr id="11" name="TextBox 7">
            <a:extLst>
              <a:ext uri="{FF2B5EF4-FFF2-40B4-BE49-F238E27FC236}">
                <a16:creationId xmlns:a16="http://schemas.microsoft.com/office/drawing/2014/main" id="{F0F7F466-5E49-67D4-79B3-577CB2124A67}"/>
              </a:ext>
            </a:extLst>
          </p:cNvPr>
          <p:cNvSpPr txBox="1"/>
          <p:nvPr/>
        </p:nvSpPr>
        <p:spPr>
          <a:xfrm>
            <a:off x="9984259" y="1889088"/>
            <a:ext cx="1369541" cy="646329"/>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45719" tIns="45719" rIns="45719" bIns="45719" numCol="1" spcCol="38100" rtlCol="0" anchor="t">
            <a:spAutoFit/>
          </a:bodyPr>
          <a:lstStyle/>
          <a:p>
            <a:pPr marL="0" marR="0" indent="0" algn="l" defTabSz="914400" rtl="0" fontAlgn="auto" latinLnBrk="0" hangingPunct="0">
              <a:lnSpc>
                <a:spcPct val="100000"/>
              </a:lnSpc>
              <a:spcBef>
                <a:spcPts val="0"/>
              </a:spcBef>
              <a:spcAft>
                <a:spcPts val="0"/>
              </a:spcAft>
              <a:buClrTx/>
              <a:buSzTx/>
              <a:buFontTx/>
              <a:buNone/>
              <a:tabLst/>
            </a:pPr>
            <a:r>
              <a:rPr kumimoji="0" lang="nl-NL" sz="1800" b="0" i="0" u="none" strike="noStrike" cap="none" spc="0" normalizeH="0" baseline="0" dirty="0">
                <a:ln>
                  <a:noFill/>
                </a:ln>
                <a:solidFill>
                  <a:srgbClr val="FF2F59"/>
                </a:solidFill>
                <a:effectLst/>
                <a:uFillTx/>
                <a:latin typeface="+mn-lt"/>
                <a:ea typeface="+mn-ea"/>
                <a:cs typeface="+mn-cs"/>
                <a:sym typeface="Calibri"/>
              </a:rPr>
              <a:t>Datatype: integer</a:t>
            </a:r>
          </a:p>
        </p:txBody>
      </p:sp>
      <p:sp>
        <p:nvSpPr>
          <p:cNvPr id="3" name="Tekstvak 2">
            <a:extLst>
              <a:ext uri="{FF2B5EF4-FFF2-40B4-BE49-F238E27FC236}">
                <a16:creationId xmlns:a16="http://schemas.microsoft.com/office/drawing/2014/main" id="{87361B4C-FC81-D9D3-BB51-D65EE54DA0DE}"/>
              </a:ext>
            </a:extLst>
          </p:cNvPr>
          <p:cNvSpPr txBox="1"/>
          <p:nvPr/>
        </p:nvSpPr>
        <p:spPr>
          <a:xfrm>
            <a:off x="838200" y="5538092"/>
            <a:ext cx="6097772" cy="87716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3.2.1 Je ontwikkelt een werkend technisch prototype waarmee je de basisprincipes van programmeren kunt aantonen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kstvak 4">
            <a:extLst>
              <a:ext uri="{FF2B5EF4-FFF2-40B4-BE49-F238E27FC236}">
                <a16:creationId xmlns:a16="http://schemas.microsoft.com/office/drawing/2014/main" id="{511ECF4D-B492-C45E-EA81-A46E50DF0C2F}"/>
              </a:ext>
            </a:extLst>
          </p:cNvPr>
          <p:cNvSpPr txBox="1"/>
          <p:nvPr/>
        </p:nvSpPr>
        <p:spPr>
          <a:xfrm>
            <a:off x="3476040" y="6153645"/>
            <a:ext cx="6097772" cy="61555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3.2.2 Je maakt in je uitleg navolgbaar dat je de basisprincipes van programmeren begrijpt.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1422837816"/>
      </p:ext>
    </p:extLst>
  </p:cSld>
  <p:clrMapOvr>
    <a:masterClrMapping/>
  </p:clrMapOvr>
  <p:transition spd="med"/>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5D594D7-6763-6AD3-4F74-421534347C4C}"/>
            </a:ext>
          </a:extLst>
        </p:cNvPr>
        <p:cNvGrpSpPr/>
        <p:nvPr/>
      </p:nvGrpSpPr>
      <p:grpSpPr>
        <a:xfrm>
          <a:off x="0" y="0"/>
          <a:ext cx="0" cy="0"/>
          <a:chOff x="0" y="0"/>
          <a:chExt cx="0" cy="0"/>
        </a:xfrm>
      </p:grpSpPr>
      <p:sp>
        <p:nvSpPr>
          <p:cNvPr id="2" name="Titel 1">
            <a:extLst>
              <a:ext uri="{FF2B5EF4-FFF2-40B4-BE49-F238E27FC236}">
                <a16:creationId xmlns:a16="http://schemas.microsoft.com/office/drawing/2014/main" id="{4F210AD1-A40F-207D-FBA7-F8112CC9B470}"/>
              </a:ext>
            </a:extLst>
          </p:cNvPr>
          <p:cNvSpPr>
            <a:spLocks noGrp="1"/>
          </p:cNvSpPr>
          <p:nvPr>
            <p:ph type="title"/>
          </p:nvPr>
        </p:nvSpPr>
        <p:spPr/>
        <p:txBody>
          <a:bodyPr>
            <a:normAutofit/>
          </a:bodyPr>
          <a:lstStyle/>
          <a:p>
            <a:r>
              <a:rPr lang="nl-NL" dirty="0">
                <a:latin typeface="+mj-lt"/>
              </a:rPr>
              <a:t>Bewijslast: Algoritmen </a:t>
            </a:r>
            <a:br>
              <a:rPr lang="nl-NL" dirty="0">
                <a:latin typeface="+mj-lt"/>
              </a:rPr>
            </a:br>
            <a:endParaRPr lang="nl-NL" dirty="0">
              <a:latin typeface="+mj-lt"/>
            </a:endParaRPr>
          </a:p>
        </p:txBody>
      </p:sp>
      <p:sp>
        <p:nvSpPr>
          <p:cNvPr id="3" name="Tijdelijke aanduiding voor tekst 4">
            <a:extLst>
              <a:ext uri="{FF2B5EF4-FFF2-40B4-BE49-F238E27FC236}">
                <a16:creationId xmlns:a16="http://schemas.microsoft.com/office/drawing/2014/main" id="{FDAD07EA-2365-30F0-1954-A48CF3F9C870}"/>
              </a:ext>
            </a:extLst>
          </p:cNvPr>
          <p:cNvSpPr txBox="1">
            <a:spLocks/>
          </p:cNvSpPr>
          <p:nvPr/>
        </p:nvSpPr>
        <p:spPr>
          <a:xfrm>
            <a:off x="838200" y="1825626"/>
            <a:ext cx="5445642" cy="3596980"/>
          </a:xfrm>
          <a:prstGeom prst="rect">
            <a:avLst/>
          </a:prstGeom>
        </p:spPr>
        <p:txBody>
          <a:bodyPr vert="horz" lIns="91440" tIns="45720" rIns="91440" bIns="45720" rtlCol="0">
            <a:normAutofit/>
          </a:bodyPr>
          <a:lstStyle>
            <a:lvl1pPr marL="18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1pPr>
            <a:lvl2pPr marL="36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2pPr>
            <a:lvl3pPr marL="54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72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4pPr>
            <a:lvl5pPr marL="900000" indent="-180000" algn="l" defTabSz="514337" rtl="0" eaLnBrk="1" latinLnBrk="0" hangingPunct="1">
              <a:lnSpc>
                <a:spcPct val="110000"/>
              </a:lnSpc>
              <a:spcBef>
                <a:spcPts val="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5pPr>
            <a:lvl6pPr marL="1414427"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6pPr>
            <a:lvl7pPr marL="1671596"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7pPr>
            <a:lvl8pPr marL="1928765"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8pPr>
            <a:lvl9pPr marL="2185933" indent="-128585" algn="l" defTabSz="514337" rtl="0" eaLnBrk="1" latinLnBrk="0" hangingPunct="1">
              <a:lnSpc>
                <a:spcPct val="90000"/>
              </a:lnSpc>
              <a:spcBef>
                <a:spcPts val="281"/>
              </a:spcBef>
              <a:buFont typeface="Arial" panose="020B0604020202020204" pitchFamily="34" charset="0"/>
              <a:buChar char="•"/>
              <a:defRPr sz="1013" kern="1200">
                <a:solidFill>
                  <a:schemeClr val="tx1"/>
                </a:solidFill>
                <a:latin typeface="+mn-lt"/>
                <a:ea typeface="+mn-ea"/>
                <a:cs typeface="+mn-cs"/>
              </a:defRPr>
            </a:lvl9pPr>
          </a:lstStyle>
          <a:p>
            <a:pPr marL="0" indent="0">
              <a:buNone/>
            </a:pPr>
            <a:r>
              <a:rPr lang="nl-NL" sz="1700" dirty="0">
                <a:latin typeface="Open Sans" pitchFamily="2" charset="0"/>
                <a:ea typeface="Open Sans" pitchFamily="2" charset="0"/>
                <a:cs typeface="Open Sans" pitchFamily="2" charset="0"/>
              </a:rPr>
              <a:t>Een algoritme is een stappenplan dat wordt gebruikt om een specifieke taak uit te voeren of problemen op te lossen. </a:t>
            </a:r>
          </a:p>
          <a:p>
            <a:r>
              <a:rPr lang="nl-NL" sz="1700" dirty="0">
                <a:latin typeface="Open Sans" pitchFamily="2" charset="0"/>
                <a:ea typeface="Open Sans" pitchFamily="2" charset="0"/>
                <a:cs typeface="Open Sans" pitchFamily="2" charset="0"/>
              </a:rPr>
              <a:t>Hiernaast zie je allemaal blokjes waar ik een specifieke taak uitvoer.</a:t>
            </a:r>
          </a:p>
          <a:p>
            <a:r>
              <a:rPr lang="nl-NL" sz="1700" dirty="0">
                <a:latin typeface="Open Sans" pitchFamily="2" charset="0"/>
                <a:ea typeface="Open Sans" pitchFamily="2" charset="0"/>
                <a:cs typeface="Open Sans" pitchFamily="2" charset="0"/>
              </a:rPr>
              <a:t>Ik praat, ik denk (voor een paar seconde).</a:t>
            </a:r>
          </a:p>
          <a:p>
            <a:r>
              <a:rPr lang="nl-NL" sz="1700" dirty="0">
                <a:latin typeface="Open Sans" pitchFamily="2" charset="0"/>
                <a:ea typeface="Open Sans" pitchFamily="2" charset="0"/>
                <a:cs typeface="Open Sans" pitchFamily="2" charset="0"/>
              </a:rPr>
              <a:t>Alle blokken bij elkaar is dus een algoritme.</a:t>
            </a:r>
          </a:p>
          <a:p>
            <a:pPr marL="0" indent="0">
              <a:buNone/>
            </a:pPr>
            <a:endParaRPr lang="nl-NL" sz="1800" dirty="0"/>
          </a:p>
        </p:txBody>
      </p:sp>
      <p:pic>
        <p:nvPicPr>
          <p:cNvPr id="7" name="Afbeelding 6" descr="Afbeelding met tekst, schermopname, Lettertype, ontwerp&#10;&#10;Door AI gegenereerde inhoud is mogelijk onjuist.">
            <a:extLst>
              <a:ext uri="{FF2B5EF4-FFF2-40B4-BE49-F238E27FC236}">
                <a16:creationId xmlns:a16="http://schemas.microsoft.com/office/drawing/2014/main" id="{81A8EB30-09C8-F4BA-EB53-5AF00AAE131E}"/>
              </a:ext>
            </a:extLst>
          </p:cNvPr>
          <p:cNvPicPr>
            <a:picLocks noChangeAspect="1"/>
          </p:cNvPicPr>
          <p:nvPr/>
        </p:nvPicPr>
        <p:blipFill>
          <a:blip r:embed="rId2"/>
          <a:stretch>
            <a:fillRect/>
          </a:stretch>
        </p:blipFill>
        <p:spPr>
          <a:xfrm>
            <a:off x="6524927" y="563525"/>
            <a:ext cx="5212826" cy="5004313"/>
          </a:xfrm>
          <a:prstGeom prst="rect">
            <a:avLst/>
          </a:prstGeom>
        </p:spPr>
      </p:pic>
      <p:sp>
        <p:nvSpPr>
          <p:cNvPr id="8" name="Rechthoek 7">
            <a:extLst>
              <a:ext uri="{FF2B5EF4-FFF2-40B4-BE49-F238E27FC236}">
                <a16:creationId xmlns:a16="http://schemas.microsoft.com/office/drawing/2014/main" id="{AA2A84CE-EB60-8EEF-9ACF-6B2C0ED93836}"/>
              </a:ext>
            </a:extLst>
          </p:cNvPr>
          <p:cNvSpPr/>
          <p:nvPr/>
        </p:nvSpPr>
        <p:spPr>
          <a:xfrm>
            <a:off x="6524926" y="3429001"/>
            <a:ext cx="5300489" cy="2020330"/>
          </a:xfrm>
          <a:prstGeom prst="rect">
            <a:avLst/>
          </a:prstGeom>
          <a:noFill/>
          <a:ln w="19050">
            <a:solidFill>
              <a:schemeClr val="tx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4" name="Tekstvak 3">
            <a:extLst>
              <a:ext uri="{FF2B5EF4-FFF2-40B4-BE49-F238E27FC236}">
                <a16:creationId xmlns:a16="http://schemas.microsoft.com/office/drawing/2014/main" id="{8B82E518-8BF8-4942-55EF-DC6BD63681A0}"/>
              </a:ext>
            </a:extLst>
          </p:cNvPr>
          <p:cNvSpPr txBox="1"/>
          <p:nvPr/>
        </p:nvSpPr>
        <p:spPr>
          <a:xfrm>
            <a:off x="838200" y="5538092"/>
            <a:ext cx="6097772" cy="87716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3.2.1 Je ontwikkelt een werkend technisch prototype waarmee je de basisprincipes van programmeren kunt aantonen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
        <p:nvSpPr>
          <p:cNvPr id="5" name="Tekstvak 4">
            <a:extLst>
              <a:ext uri="{FF2B5EF4-FFF2-40B4-BE49-F238E27FC236}">
                <a16:creationId xmlns:a16="http://schemas.microsoft.com/office/drawing/2014/main" id="{32052898-CB6A-7481-B09F-86087C758C35}"/>
              </a:ext>
            </a:extLst>
          </p:cNvPr>
          <p:cNvSpPr txBox="1"/>
          <p:nvPr/>
        </p:nvSpPr>
        <p:spPr>
          <a:xfrm>
            <a:off x="838200" y="4864796"/>
            <a:ext cx="6097772" cy="615553"/>
          </a:xfrm>
          <a:prstGeom prst="rect">
            <a:avLst/>
          </a:prstGeom>
          <a:noFill/>
        </p:spPr>
        <p:txBody>
          <a:bodyPr wrap="square">
            <a:spAutoFit/>
          </a:bodyPr>
          <a:lstStyle/>
          <a:p>
            <a:r>
              <a:rPr lang="nl-NL" sz="1700" dirty="0">
                <a:effectLst/>
                <a:latin typeface="Open Sans" panose="020B0606030504020204" pitchFamily="34" charset="0"/>
                <a:ea typeface="Open Sans" panose="020B0606030504020204" pitchFamily="34" charset="0"/>
                <a:cs typeface="Open Sans" panose="020B0606030504020204" pitchFamily="34" charset="0"/>
              </a:rPr>
              <a:t>BC 3.2.2 Je maakt in je uitleg navolgbaar dat je de basisprincipes van programmeren begrijpt. [Ontwerpen] </a:t>
            </a:r>
            <a:endParaRPr lang="nl-NL" sz="1700" dirty="0">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3809174102"/>
      </p:ext>
    </p:extLst>
  </p:cSld>
  <p:clrMapOvr>
    <a:masterClrMapping/>
  </p:clrMapOvr>
  <p:transition spd="med"/>
</p:sld>
</file>

<file path=ppt/theme/theme1.xml><?xml version="1.0" encoding="utf-8"?>
<a:theme xmlns:a="http://schemas.openxmlformats.org/drawingml/2006/main" name="Presentatie_Smal">
  <a:themeElements>
    <a:clrScheme name="HAN">
      <a:dk1>
        <a:sysClr val="windowText" lastClr="000000"/>
      </a:dk1>
      <a:lt1>
        <a:sysClr val="window" lastClr="FFFFFF"/>
      </a:lt1>
      <a:dk2>
        <a:srgbClr val="E50056"/>
      </a:dk2>
      <a:lt2>
        <a:srgbClr val="F8F8F8"/>
      </a:lt2>
      <a:accent1>
        <a:srgbClr val="000000"/>
      </a:accent1>
      <a:accent2>
        <a:srgbClr val="454545"/>
      </a:accent2>
      <a:accent3>
        <a:srgbClr val="757575"/>
      </a:accent3>
      <a:accent4>
        <a:srgbClr val="919191"/>
      </a:accent4>
      <a:accent5>
        <a:srgbClr val="E3E3E3"/>
      </a:accent5>
      <a:accent6>
        <a:srgbClr val="F8F8F8"/>
      </a:accent6>
      <a:hlink>
        <a:srgbClr val="000000"/>
      </a:hlink>
      <a:folHlink>
        <a:srgbClr val="000000"/>
      </a:folHlink>
    </a:clrScheme>
    <a:fontScheme name="HAN-PP">
      <a:majorFont>
        <a:latin typeface="Avenir Next Condensed Medium"/>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reed_wit_v5.potx" id="{4D97D74B-59CE-4775-B6A4-1321AC25E8B5}" vid="{EB38D629-E6E7-4519-8AEA-AE1008E760F3}"/>
    </a:ext>
  </a:extLst>
</a:theme>
</file>

<file path=ppt/theme/theme2.xml><?xml version="1.0" encoding="utf-8"?>
<a:theme xmlns:a="http://schemas.openxmlformats.org/drawingml/2006/main" name="Kantoorth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lcf76f155ced4ddcb4097134ff3c332f xmlns="5e611377-6e9f-4a1a-8cdf-3e2184f79556">
      <Terms xmlns="http://schemas.microsoft.com/office/infopath/2007/PartnerControls"/>
    </lcf76f155ced4ddcb4097134ff3c332f>
    <MediaLengthInSeconds xmlns="5e611377-6e9f-4a1a-8cdf-3e2184f79556" xsi:nil="true"/>
    <TaxCatchAll xmlns="9262482b-20c1-4df0-8938-358012c7354e"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A8B9FDCC3966C84AB3956413391DA4FA" ma:contentTypeVersion="18" ma:contentTypeDescription="Een nieuw document maken." ma:contentTypeScope="" ma:versionID="0f85bb988cc6bab71e60e9444ff3ad3a">
  <xsd:schema xmlns:xsd="http://www.w3.org/2001/XMLSchema" xmlns:xs="http://www.w3.org/2001/XMLSchema" xmlns:p="http://schemas.microsoft.com/office/2006/metadata/properties" xmlns:ns2="5e611377-6e9f-4a1a-8cdf-3e2184f79556" xmlns:ns3="9262482b-20c1-4df0-8938-358012c7354e" targetNamespace="http://schemas.microsoft.com/office/2006/metadata/properties" ma:root="true" ma:fieldsID="f3a57339e122791761516814e4b1f892" ns2:_="" ns3:_="">
    <xsd:import namespace="5e611377-6e9f-4a1a-8cdf-3e2184f79556"/>
    <xsd:import namespace="9262482b-20c1-4df0-8938-358012c7354e"/>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GenerationTime" minOccurs="0"/>
                <xsd:element ref="ns2:MediaServiceEventHashCode" minOccurs="0"/>
                <xsd:element ref="ns2:MediaServiceAutoKeyPoints" minOccurs="0"/>
                <xsd:element ref="ns2:MediaServiceKeyPoints" minOccurs="0"/>
                <xsd:element ref="ns2:MediaServiceDateTaken" minOccurs="0"/>
                <xsd:element ref="ns2:MediaServiceLocation" minOccurs="0"/>
                <xsd:element ref="ns3:SharedWithUsers" minOccurs="0"/>
                <xsd:element ref="ns3:SharedWithDetails" minOccurs="0"/>
                <xsd:element ref="ns2:MediaLengthInSeconds" minOccurs="0"/>
                <xsd:element ref="ns2:lcf76f155ced4ddcb4097134ff3c332f" minOccurs="0"/>
                <xsd:element ref="ns3: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e611377-6e9f-4a1a-8cdf-3e2184f7955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GenerationTime" ma:index="12" nillable="true" ma:displayName="MediaServiceGenerationTime" ma:hidden="true" ma:internalName="MediaServiceGenerationTime" ma:readOnly="true">
      <xsd:simpleType>
        <xsd:restriction base="dms:Text"/>
      </xsd:simpleType>
    </xsd:element>
    <xsd:element name="MediaServiceEventHashCode" ma:index="13" nillable="true" ma:displayName="MediaServiceEventHashCode" ma:hidden="true" ma:internalName="MediaServiceEventHashCode" ma:readOnly="true">
      <xsd:simpleType>
        <xsd:restriction base="dms:Text"/>
      </xsd:simpleType>
    </xsd:element>
    <xsd:element name="MediaServiceAutoKeyPoints" ma:index="14" nillable="true" ma:displayName="MediaServiceAutoKeyPoints" ma:hidden="true" ma:internalName="MediaServiceAutoKeyPoints" ma:readOnly="true">
      <xsd:simpleType>
        <xsd:restriction base="dms:Note"/>
      </xsd:simpleType>
    </xsd:element>
    <xsd:element name="MediaServiceKeyPoints" ma:index="15" nillable="true" ma:displayName="KeyPoints" ma:internalName="MediaServiceKeyPoints" ma:readOnly="true">
      <xsd:simpleType>
        <xsd:restriction base="dms:Note">
          <xsd:maxLength value="255"/>
        </xsd:restriction>
      </xsd:simpleType>
    </xsd:element>
    <xsd:element name="MediaServiceDateTaken" ma:index="16" nillable="true" ma:displayName="MediaServiceDateTaken" ma:hidden="true" ma:internalName="MediaServiceDateTaken" ma:readOnly="true">
      <xsd:simpleType>
        <xsd:restriction base="dms:Text"/>
      </xsd:simpleType>
    </xsd:element>
    <xsd:element name="MediaServiceLocation" ma:index="17" nillable="true" ma:displayName="Location" ma:internalName="MediaServiceLocation" ma:readOnly="true">
      <xsd:simpleType>
        <xsd:restriction base="dms:Text"/>
      </xsd:simpleType>
    </xsd:element>
    <xsd:element name="MediaLengthInSeconds" ma:index="20" nillable="true" ma:displayName="Length (seconds)"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Afbeeldingtags" ma:readOnly="false" ma:fieldId="{5cf76f15-5ced-4ddc-b409-7134ff3c332f}" ma:taxonomyMulti="true" ma:sspId="f6aa0a0a-ab1b-4084-9454-0fab0472597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4" nillable="true" ma:displayName="MediaServiceObjectDetectorVersions" ma:hidden="true" ma:indexed="true" ma:internalName="MediaServiceObjectDetectorVersions" ma:readOnly="true">
      <xsd:simpleType>
        <xsd:restriction base="dms:Text"/>
      </xsd:simpleType>
    </xsd:element>
    <xsd:element name="MediaServiceSearchProperties" ma:index="25"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9262482b-20c1-4df0-8938-358012c7354e" elementFormDefault="qualified">
    <xsd:import namespace="http://schemas.microsoft.com/office/2006/documentManagement/types"/>
    <xsd:import namespace="http://schemas.microsoft.com/office/infopath/2007/PartnerControls"/>
    <xsd:element name="SharedWithUsers" ma:index="18" nillable="true" ma:displayName="Gedeeld met"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9" nillable="true" ma:displayName="Gedeeld met details" ma:internalName="SharedWithDetails" ma:readOnly="true">
      <xsd:simpleType>
        <xsd:restriction base="dms:Note">
          <xsd:maxLength value="255"/>
        </xsd:restriction>
      </xsd:simpleType>
    </xsd:element>
    <xsd:element name="TaxCatchAll" ma:index="23" nillable="true" ma:displayName="Taxonomy Catch All Column" ma:hidden="true" ma:list="{5c000227-4381-4d6a-a378-d862de14fb87}" ma:internalName="TaxCatchAll" ma:showField="CatchAllData" ma:web="9262482b-20c1-4df0-8938-358012c7354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houdstype"/>
        <xsd:element ref="dc:title" minOccurs="0" maxOccurs="1" ma:index="4" ma:displayName="Titel"/>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F387D0BA-DD09-4A15-8F89-6C93A35520B5}">
  <ds:schemaRefs>
    <ds:schemaRef ds:uri="5e611377-6e9f-4a1a-8cdf-3e2184f79556"/>
    <ds:schemaRef ds:uri="http://purl.org/dc/terms/"/>
    <ds:schemaRef ds:uri="http://purl.org/dc/elements/1.1/"/>
    <ds:schemaRef ds:uri="http://www.w3.org/XML/1998/namespace"/>
    <ds:schemaRef ds:uri="9262482b-20c1-4df0-8938-358012c7354e"/>
    <ds:schemaRef ds:uri="http://schemas.microsoft.com/office/infopath/2007/PartnerControls"/>
    <ds:schemaRef ds:uri="http://schemas.microsoft.com/office/2006/metadata/properties"/>
    <ds:schemaRef ds:uri="http://schemas.microsoft.com/office/2006/documentManagement/types"/>
    <ds:schemaRef ds:uri="http://schemas.openxmlformats.org/package/2006/metadata/core-properties"/>
    <ds:schemaRef ds:uri="http://purl.org/dc/dcmitype/"/>
  </ds:schemaRefs>
</ds:datastoreItem>
</file>

<file path=customXml/itemProps2.xml><?xml version="1.0" encoding="utf-8"?>
<ds:datastoreItem xmlns:ds="http://schemas.openxmlformats.org/officeDocument/2006/customXml" ds:itemID="{46A924BF-5354-49E7-9874-77F6426FD703}">
  <ds:schemaRefs>
    <ds:schemaRef ds:uri="http://schemas.microsoft.com/sharepoint/v3/contenttype/forms"/>
  </ds:schemaRefs>
</ds:datastoreItem>
</file>

<file path=customXml/itemProps3.xml><?xml version="1.0" encoding="utf-8"?>
<ds:datastoreItem xmlns:ds="http://schemas.openxmlformats.org/officeDocument/2006/customXml" ds:itemID="{BC9EA9CE-0CED-4A96-828A-E8A51DAC4425}">
  <ds:schemaRefs>
    <ds:schemaRef ds:uri="5e611377-6e9f-4a1a-8cdf-3e2184f79556"/>
    <ds:schemaRef ds:uri="9262482b-20c1-4df0-8938-358012c7354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Presentatie_Smal</Template>
  <TotalTime>54</TotalTime>
  <Words>855</Words>
  <Application>Microsoft Macintosh PowerPoint</Application>
  <PresentationFormat>Breedbeeld</PresentationFormat>
  <Paragraphs>55</Paragraphs>
  <Slides>11</Slides>
  <Notes>1</Notes>
  <HiddenSlides>0</HiddenSlides>
  <MMClips>0</MMClips>
  <ScaleCrop>false</ScaleCrop>
  <HeadingPairs>
    <vt:vector size="6" baseType="variant">
      <vt:variant>
        <vt:lpstr>Gebruikte lettertypen</vt:lpstr>
      </vt:variant>
      <vt:variant>
        <vt:i4>4</vt:i4>
      </vt:variant>
      <vt:variant>
        <vt:lpstr>Thema</vt:lpstr>
      </vt:variant>
      <vt:variant>
        <vt:i4>1</vt:i4>
      </vt:variant>
      <vt:variant>
        <vt:lpstr>Diatitels</vt:lpstr>
      </vt:variant>
      <vt:variant>
        <vt:i4>11</vt:i4>
      </vt:variant>
    </vt:vector>
  </HeadingPairs>
  <TitlesOfParts>
    <vt:vector size="16" baseType="lpstr">
      <vt:lpstr>Arial</vt:lpstr>
      <vt:lpstr>Avenir Next Condensed Medium</vt:lpstr>
      <vt:lpstr>Calibri</vt:lpstr>
      <vt:lpstr>Open Sans</vt:lpstr>
      <vt:lpstr>Presentatie_Smal</vt:lpstr>
      <vt:lpstr>PowerPoint-presentatie</vt:lpstr>
      <vt:lpstr>Link naar Scratch-game </vt:lpstr>
      <vt:lpstr>Bewijslast: Probleemdecompositie </vt:lpstr>
      <vt:lpstr>Bewijslast: Variabelen </vt:lpstr>
      <vt:lpstr>Bewijslast: Operatoren </vt:lpstr>
      <vt:lpstr>Bewijslast: Conditionele statements </vt:lpstr>
      <vt:lpstr>Bewijslast: Loops </vt:lpstr>
      <vt:lpstr>Bewijslast: Datatypes  </vt:lpstr>
      <vt:lpstr>Bewijslast: Algoritmen  </vt:lpstr>
      <vt:lpstr>EXTRA’s </vt:lpstr>
      <vt:lpstr>PowerPoint-presentatie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Kreling Patrick</dc:creator>
  <cp:lastModifiedBy>Ekim,Sinem</cp:lastModifiedBy>
  <cp:revision>7</cp:revision>
  <dcterms:created xsi:type="dcterms:W3CDTF">2020-09-02T15:05:02Z</dcterms:created>
  <dcterms:modified xsi:type="dcterms:W3CDTF">2025-02-17T12:42:07Z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0x010100A8B9FDCC3966C84AB3956413391DA4FA</vt:lpwstr>
  </property>
  <property fmtid="{D5CDD505-2E9C-101B-9397-08002B2CF9AE}" pid="3" name="MediaServiceImageTags">
    <vt:lpwstr/>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TemplateUrl">
    <vt:lpwstr/>
  </property>
  <property fmtid="{D5CDD505-2E9C-101B-9397-08002B2CF9AE}" pid="9" name="_ExtendedDescription">
    <vt:lpwstr/>
  </property>
  <property fmtid="{D5CDD505-2E9C-101B-9397-08002B2CF9AE}" pid="10" name="TriggerFlowInfo">
    <vt:lpwstr/>
  </property>
  <property fmtid="{D5CDD505-2E9C-101B-9397-08002B2CF9AE}" pid="11" name="xd_Signature">
    <vt:bool>false</vt:bool>
  </property>
  <property fmtid="{D5CDD505-2E9C-101B-9397-08002B2CF9AE}" pid="12" name="Order">
    <vt:lpwstr>86200.0000000000</vt:lpwstr>
  </property>
</Properties>
</file>